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54"/>
  </p:notesMasterIdLst>
  <p:sldIdLst>
    <p:sldId id="2147479617" r:id="rId5"/>
    <p:sldId id="2147479569" r:id="rId6"/>
    <p:sldId id="2147479607" r:id="rId7"/>
    <p:sldId id="2147479621" r:id="rId8"/>
    <p:sldId id="2147479622" r:id="rId9"/>
    <p:sldId id="2147479623" r:id="rId10"/>
    <p:sldId id="2147479671" r:id="rId11"/>
    <p:sldId id="2147479630" r:id="rId12"/>
    <p:sldId id="257" r:id="rId13"/>
    <p:sldId id="2147479613" r:id="rId14"/>
    <p:sldId id="2147479669" r:id="rId15"/>
    <p:sldId id="2147479672" r:id="rId16"/>
    <p:sldId id="2147479588" r:id="rId17"/>
    <p:sldId id="2147479656" r:id="rId18"/>
    <p:sldId id="2147479654" r:id="rId19"/>
    <p:sldId id="2147479614" r:id="rId20"/>
    <p:sldId id="2147479655" r:id="rId21"/>
    <p:sldId id="375" r:id="rId22"/>
    <p:sldId id="2147479638" r:id="rId23"/>
    <p:sldId id="2147479657" r:id="rId24"/>
    <p:sldId id="2147479658" r:id="rId25"/>
    <p:sldId id="2147479640" r:id="rId26"/>
    <p:sldId id="2147479659" r:id="rId27"/>
    <p:sldId id="2147479642" r:id="rId28"/>
    <p:sldId id="2147479674" r:id="rId29"/>
    <p:sldId id="2147479663" r:id="rId30"/>
    <p:sldId id="2147479675" r:id="rId31"/>
    <p:sldId id="2147479646" r:id="rId32"/>
    <p:sldId id="2147479664" r:id="rId33"/>
    <p:sldId id="2147479677" r:id="rId34"/>
    <p:sldId id="2147479680" r:id="rId35"/>
    <p:sldId id="2147479649" r:id="rId36"/>
    <p:sldId id="2147479666" r:id="rId37"/>
    <p:sldId id="2147479667" r:id="rId38"/>
    <p:sldId id="2147479668" r:id="rId39"/>
    <p:sldId id="2147479670" r:id="rId40"/>
    <p:sldId id="2147479616" r:id="rId41"/>
    <p:sldId id="2147479624" r:id="rId42"/>
    <p:sldId id="2147479626" r:id="rId43"/>
    <p:sldId id="2147479629" r:id="rId44"/>
    <p:sldId id="2147479627" r:id="rId45"/>
    <p:sldId id="2147479628" r:id="rId46"/>
    <p:sldId id="2147479631" r:id="rId47"/>
    <p:sldId id="2147479632" r:id="rId48"/>
    <p:sldId id="2147479625" r:id="rId49"/>
    <p:sldId id="2147479633" r:id="rId50"/>
    <p:sldId id="2147479634" r:id="rId51"/>
    <p:sldId id="2147479620" r:id="rId52"/>
    <p:sldId id="214747961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DE"/>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7B14A3-DD41-494A-A7EC-582603379E96}" v="141" dt="2025-04-07T22:33:03.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91"/>
    <p:restoredTop sz="96879"/>
  </p:normalViewPr>
  <p:slideViewPr>
    <p:cSldViewPr snapToGrid="0">
      <p:cViewPr varScale="1">
        <p:scale>
          <a:sx n="164" d="100"/>
          <a:sy n="164" d="100"/>
        </p:scale>
        <p:origin x="680"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52E9C-CBDB-2A3B-B878-1D3F622AC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0E082-D439-9F7C-F24E-7B46B7B3C1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1C66D-5217-C4A7-D4E8-172B7AC4E1EF}"/>
              </a:ext>
            </a:extLst>
          </p:cNvPr>
          <p:cNvSpPr>
            <a:spLocks noGrp="1"/>
          </p:cNvSpPr>
          <p:nvPr>
            <p:ph type="body" idx="1"/>
          </p:nvPr>
        </p:nvSpPr>
        <p:spPr/>
        <p:txBody>
          <a:bodyPr/>
          <a:lstStyle/>
          <a:p>
            <a:pPr>
              <a:buNone/>
            </a:pPr>
            <a:r>
              <a:rPr lang="en-US"/>
              <a:t>Welcome to the AI Agents hackathon live streams!</a:t>
            </a:r>
          </a:p>
          <a:p>
            <a:pPr>
              <a:buNone/>
            </a:pPr>
            <a:r>
              <a:rPr lang="en-US"/>
              <a:t>The AI Agents hack is a free virtual event running from April 8-30.</a:t>
            </a:r>
          </a:p>
          <a:p>
            <a:endParaRPr lang="en-US"/>
          </a:p>
        </p:txBody>
      </p:sp>
      <p:sp>
        <p:nvSpPr>
          <p:cNvPr id="4" name="Header Placeholder 3">
            <a:extLst>
              <a:ext uri="{FF2B5EF4-FFF2-40B4-BE49-F238E27FC236}">
                <a16:creationId xmlns:a16="http://schemas.microsoft.com/office/drawing/2014/main" id="{A11531C3-2BBD-22EC-7872-38B857BB831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73D8CB2-BBB5-299D-509C-CEBEE2A9DF2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2BED72-1404-75AA-1B4C-B8F88B4B539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10:11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F823D51-0488-5D7C-50EB-32FB52A6FE5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239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1A8D9-D3C8-28CA-F7F9-6E297489D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F9A14-86EC-B95F-2DA2-ED205933A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664A9-BDBC-7FB5-B5BB-1F8B821D6731}"/>
              </a:ext>
            </a:extLst>
          </p:cNvPr>
          <p:cNvSpPr>
            <a:spLocks noGrp="1"/>
          </p:cNvSpPr>
          <p:nvPr>
            <p:ph type="body" idx="1"/>
          </p:nvPr>
        </p:nvSpPr>
        <p:spPr/>
        <p:txBody>
          <a:bodyPr/>
          <a:lstStyle/>
          <a:p>
            <a:r>
              <a:rPr lang="en-US"/>
              <a:t>Here's a relatively simple multi-agent flow, involving a writer, researcher, and editor.</a:t>
            </a:r>
          </a:p>
        </p:txBody>
      </p:sp>
      <p:sp>
        <p:nvSpPr>
          <p:cNvPr id="4" name="Slide Number Placeholder 3">
            <a:extLst>
              <a:ext uri="{FF2B5EF4-FFF2-40B4-BE49-F238E27FC236}">
                <a16:creationId xmlns:a16="http://schemas.microsoft.com/office/drawing/2014/main" id="{AAE07350-F6A8-5E77-037B-25C53E458017}"/>
              </a:ext>
            </a:extLst>
          </p:cNvPr>
          <p:cNvSpPr>
            <a:spLocks noGrp="1"/>
          </p:cNvSpPr>
          <p:nvPr>
            <p:ph type="sldNum" sz="quarter" idx="5"/>
          </p:nvPr>
        </p:nvSpPr>
        <p:spPr/>
        <p:txBody>
          <a:bodyPr/>
          <a:lstStyle/>
          <a:p>
            <a:fld id="{6C822E6C-A02C-4BB1-90E8-FA24A474D4B7}" type="slidenum">
              <a:rPr lang="en-US" smtClean="0"/>
              <a:t>12</a:t>
            </a:fld>
            <a:endParaRPr lang="en-US"/>
          </a:p>
        </p:txBody>
      </p:sp>
    </p:spTree>
    <p:extLst>
      <p:ext uri="{BB962C8B-B14F-4D97-AF65-F5344CB8AC3E}">
        <p14:creationId xmlns:p14="http://schemas.microsoft.com/office/powerpoint/2010/main" val="1571659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that was an example of an agent, but what actually is an agent? It can be hard to define, but we'll try!</a:t>
            </a:r>
          </a:p>
        </p:txBody>
      </p:sp>
      <p:sp>
        <p:nvSpPr>
          <p:cNvPr id="4" name="Slide Number Placeholder 3"/>
          <p:cNvSpPr>
            <a:spLocks noGrp="1"/>
          </p:cNvSpPr>
          <p:nvPr>
            <p:ph type="sldNum" sz="quarter" idx="5"/>
          </p:nvPr>
        </p:nvSpPr>
        <p:spPr/>
        <p:txBody>
          <a:bodyPr/>
          <a:lstStyle/>
          <a:p>
            <a:fld id="{6C822E6C-A02C-4BB1-90E8-FA24A474D4B7}" type="slidenum">
              <a:rPr lang="en-US" smtClean="0"/>
              <a:t>13</a:t>
            </a:fld>
            <a:endParaRPr lang="en-US"/>
          </a:p>
        </p:txBody>
      </p:sp>
    </p:spTree>
    <p:extLst>
      <p:ext uri="{BB962C8B-B14F-4D97-AF65-F5344CB8AC3E}">
        <p14:creationId xmlns:p14="http://schemas.microsoft.com/office/powerpoint/2010/main" val="3072103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n w="3175">
                  <a:noFill/>
                </a:ln>
                <a:solidFill>
                  <a:srgbClr val="000000"/>
                </a:solidFill>
                <a:latin typeface="Segoe UI" panose="020B0502040204020203" pitchFamily="34" charset="0"/>
                <a:sym typeface="Rubik Light"/>
              </a:rPr>
              <a:t>Here's one definition:</a:t>
            </a:r>
          </a:p>
          <a:p>
            <a:r>
              <a:rPr lang="en-US" sz="1200" dirty="0">
                <a:ln w="3175">
                  <a:noFill/>
                </a:ln>
                <a:solidFill>
                  <a:srgbClr val="000000"/>
                </a:solidFill>
                <a:latin typeface="Segoe UI" panose="020B0502040204020203" pitchFamily="34" charset="0"/>
                <a:sym typeface="Rubik Light"/>
              </a:rPr>
              <a:t>Un agente de IA es</a:t>
            </a:r>
            <a:br>
              <a:rPr lang="en-US" sz="1200" dirty="0">
                <a:ln w="3175">
                  <a:noFill/>
                </a:ln>
                <a:solidFill>
                  <a:srgbClr val="000000"/>
                </a:solidFill>
                <a:latin typeface="Segoe UI" panose="020B0502040204020203" pitchFamily="34" charset="0"/>
                <a:sym typeface="Rubik Light"/>
              </a:rPr>
            </a:br>
            <a:r>
              <a:rPr lang="en-US" sz="1200" dirty="0">
                <a:ln w="3175">
                  <a:noFill/>
                </a:ln>
                <a:solidFill>
                  <a:srgbClr val="000000"/>
                </a:solidFill>
                <a:latin typeface="Segoe UI" panose="020B0502040204020203" pitchFamily="34" charset="0"/>
                <a:sym typeface="Rubik Light"/>
              </a:rPr>
              <a:t>una entidad de software </a:t>
            </a:r>
            <a:r>
              <a:rPr lang="en-US" sz="1200" b="1" dirty="0">
                <a:ln w="3175">
                  <a:noFill/>
                </a:ln>
                <a:solidFill>
                  <a:srgbClr val="000000"/>
                </a:solidFill>
                <a:latin typeface="Segoe UI" panose="020B0502040204020203" pitchFamily="34" charset="0"/>
                <a:sym typeface="Rubik Light"/>
              </a:rPr>
              <a:t>semiautónoma</a:t>
            </a:r>
            <a:br>
              <a:rPr lang="en-US" sz="1200" dirty="0">
                <a:ln w="3175">
                  <a:noFill/>
                </a:ln>
                <a:solidFill>
                  <a:srgbClr val="000000"/>
                </a:solidFill>
                <a:latin typeface="Segoe UI" panose="020B0502040204020203" pitchFamily="34" charset="0"/>
                <a:sym typeface="Rubik Light"/>
              </a:rPr>
            </a:br>
            <a:r>
              <a:rPr lang="en-US" sz="1200" dirty="0">
                <a:ln w="3175">
                  <a:noFill/>
                </a:ln>
                <a:solidFill>
                  <a:srgbClr val="000000"/>
                </a:solidFill>
                <a:latin typeface="Segoe UI" panose="020B0502040204020203" pitchFamily="34" charset="0"/>
                <a:sym typeface="Rubik Light"/>
              </a:rPr>
              <a:t>que aprovecha </a:t>
            </a:r>
            <a:r>
              <a:rPr lang="en-US" sz="1200" b="1" dirty="0">
                <a:ln w="3175">
                  <a:noFill/>
                </a:ln>
                <a:solidFill>
                  <a:srgbClr val="000000"/>
                </a:solidFill>
                <a:latin typeface="Segoe UI" panose="020B0502040204020203" pitchFamily="34" charset="0"/>
                <a:sym typeface="Rubik Light"/>
              </a:rPr>
              <a:t>grandes modelos de lenguaje</a:t>
            </a:r>
            <a:br>
              <a:rPr lang="en-US" sz="1200" dirty="0">
                <a:ln w="3175">
                  <a:noFill/>
                </a:ln>
                <a:solidFill>
                  <a:srgbClr val="000000"/>
                </a:solidFill>
                <a:latin typeface="Segoe UI" panose="020B0502040204020203" pitchFamily="34" charset="0"/>
                <a:sym typeface="Rubik Light"/>
              </a:rPr>
            </a:br>
            <a:r>
              <a:rPr lang="en-US" sz="1200" dirty="0">
                <a:ln w="3175">
                  <a:noFill/>
                </a:ln>
                <a:solidFill>
                  <a:srgbClr val="000000"/>
                </a:solidFill>
                <a:latin typeface="Segoe UI" panose="020B0502040204020203" pitchFamily="34" charset="0"/>
                <a:sym typeface="Rubik Light"/>
              </a:rPr>
              <a:t>para </a:t>
            </a:r>
            <a:r>
              <a:rPr lang="en-US" sz="1200" b="1" dirty="0">
                <a:ln w="3175">
                  <a:noFill/>
                </a:ln>
                <a:solidFill>
                  <a:srgbClr val="000000"/>
                </a:solidFill>
                <a:latin typeface="Segoe UI" panose="020B0502040204020203" pitchFamily="34" charset="0"/>
                <a:sym typeface="Rubik Light"/>
              </a:rPr>
              <a:t>realizar tareas </a:t>
            </a:r>
            <a:r>
              <a:rPr lang="en-US" sz="1200" dirty="0">
                <a:ln w="3175">
                  <a:noFill/>
                </a:ln>
                <a:solidFill>
                  <a:srgbClr val="000000"/>
                </a:solidFill>
                <a:latin typeface="Segoe UI" panose="020B0502040204020203" pitchFamily="34" charset="0"/>
                <a:sym typeface="Rubik Light"/>
              </a:rPr>
              <a:t>específicas</a:t>
            </a:r>
            <a:br>
              <a:rPr lang="en-US" sz="1200" dirty="0">
                <a:ln w="3175">
                  <a:noFill/>
                </a:ln>
                <a:solidFill>
                  <a:srgbClr val="000000"/>
                </a:solidFill>
                <a:latin typeface="Segoe UI" panose="020B0502040204020203" pitchFamily="34" charset="0"/>
                <a:sym typeface="Rubik Light"/>
              </a:rPr>
            </a:br>
            <a:r>
              <a:rPr lang="en-US" sz="1200" dirty="0">
                <a:ln w="3175">
                  <a:noFill/>
                </a:ln>
                <a:solidFill>
                  <a:srgbClr val="000000"/>
                </a:solidFill>
                <a:latin typeface="Segoe UI" panose="020B0502040204020203" pitchFamily="34" charset="0"/>
                <a:sym typeface="Rubik Light"/>
              </a:rPr>
              <a:t>a través del lenguaje natural.</a:t>
            </a:r>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14</a:t>
            </a:fld>
            <a:endParaRPr lang="en-US"/>
          </a:p>
        </p:txBody>
      </p:sp>
    </p:spTree>
    <p:extLst>
      <p:ext uri="{BB962C8B-B14F-4D97-AF65-F5344CB8AC3E}">
        <p14:creationId xmlns:p14="http://schemas.microsoft.com/office/powerpoint/2010/main" val="632615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another way of visualizing an agent:</a:t>
            </a:r>
          </a:p>
          <a:p>
            <a:r>
              <a:rPr lang="en-US"/>
              <a:t>an LLM that can perform actions, has access to tools, and has access to knowledge.</a:t>
            </a:r>
          </a:p>
          <a:p>
            <a:endParaRPr lang="en-US"/>
          </a:p>
          <a:p>
            <a:pPr algn="l">
              <a:buNone/>
            </a:pPr>
            <a:r>
              <a:rPr lang="en-US" b="1" i="0">
                <a:solidFill>
                  <a:srgbClr val="1F2328"/>
                </a:solidFill>
                <a:effectLst/>
                <a:latin typeface="-apple-system"/>
              </a:rPr>
              <a:t>Large Language Models</a:t>
            </a:r>
            <a:r>
              <a:rPr lang="en-US" b="0" i="0">
                <a:solidFill>
                  <a:srgbClr val="1F2328"/>
                </a:solidFill>
                <a:effectLst/>
                <a:latin typeface="-apple-system"/>
              </a:rPr>
              <a:t> - The concept of agents existed before the creation of LLMs. The advantage of building AI Agents with LLMs is their ability to interpret human language and data. This ability enables LLMs to interpret environmental information and define a plan to change the environment.</a:t>
            </a:r>
          </a:p>
          <a:p>
            <a:pPr algn="l">
              <a:buNone/>
            </a:pPr>
            <a:r>
              <a:rPr lang="en-US" b="1" i="0">
                <a:solidFill>
                  <a:srgbClr val="1F2328"/>
                </a:solidFill>
                <a:effectLst/>
                <a:latin typeface="-apple-system"/>
              </a:rPr>
              <a:t>Perform Actions</a:t>
            </a:r>
            <a:r>
              <a:rPr lang="en-US" b="0" i="0">
                <a:solidFill>
                  <a:srgbClr val="1F2328"/>
                </a:solidFill>
                <a:effectLst/>
                <a:latin typeface="-apple-system"/>
              </a:rPr>
              <a:t> - Outside of AI Agent systems, LLMs are limited to situations where the action is generating content or information based on a user's prompt. Inside AI Agent systems, LLMs can accomplish tasks by interpreting the user's request and using tools that are available in their environment.</a:t>
            </a:r>
          </a:p>
          <a:p>
            <a:pPr algn="l">
              <a:buNone/>
            </a:pPr>
            <a:r>
              <a:rPr lang="en-US" b="1" i="0">
                <a:solidFill>
                  <a:srgbClr val="1F2328"/>
                </a:solidFill>
                <a:effectLst/>
                <a:latin typeface="-apple-system"/>
              </a:rPr>
              <a:t>Access To Tools</a:t>
            </a:r>
            <a:r>
              <a:rPr lang="en-US" b="0" i="0">
                <a:solidFill>
                  <a:srgbClr val="1F2328"/>
                </a:solidFill>
                <a:effectLst/>
                <a:latin typeface="-apple-system"/>
              </a:rPr>
              <a:t> - What tools the LLM has access to is defined by 1) the environment it's operating in and 2) the developer of the AI Agent. For our travel agent example, the agent's tools are limited by the operations available in the booking system, and/or the developer can limit the agent's tool access to flights.</a:t>
            </a:r>
          </a:p>
          <a:p>
            <a:pPr algn="l"/>
            <a:r>
              <a:rPr lang="en-US" b="1" i="0">
                <a:solidFill>
                  <a:srgbClr val="1F2328"/>
                </a:solidFill>
                <a:effectLst/>
                <a:latin typeface="-apple-system"/>
              </a:rPr>
              <a:t>Memory+Knowledge</a:t>
            </a:r>
            <a:r>
              <a:rPr lang="en-US" b="0" i="0">
                <a:solidFill>
                  <a:srgbClr val="1F2328"/>
                </a:solidFill>
                <a:effectLst/>
                <a:latin typeface="-apple-system"/>
              </a:rPr>
              <a:t> - Memory can be short-term in the context of the conversation between the user and the agent. Long-term, outside of the information provided by the environment, AI Agents can also retrieve knowledge from other systems, services, tools, and even other agents. In the travel agent example, this knowledge could be the information on the user's travel preferences located in a customer database.</a:t>
            </a:r>
          </a:p>
          <a:p>
            <a:endParaRPr lang="en-US"/>
          </a:p>
          <a:p>
            <a:r>
              <a:rPr lang="en-US"/>
              <a:t>That combination is very powerful and can help us automate many flows.</a:t>
            </a:r>
          </a:p>
        </p:txBody>
      </p:sp>
      <p:sp>
        <p:nvSpPr>
          <p:cNvPr id="4" name="Slide Number Placeholder 3"/>
          <p:cNvSpPr>
            <a:spLocks noGrp="1"/>
          </p:cNvSpPr>
          <p:nvPr>
            <p:ph type="sldNum" sz="quarter" idx="5"/>
          </p:nvPr>
        </p:nvSpPr>
        <p:spPr/>
        <p:txBody>
          <a:bodyPr/>
          <a:lstStyle/>
          <a:p>
            <a:fld id="{6C822E6C-A02C-4BB1-90E8-FA24A474D4B7}" type="slidenum">
              <a:rPr lang="en-US" smtClean="0"/>
              <a:t>15</a:t>
            </a:fld>
            <a:endParaRPr lang="en-US"/>
          </a:p>
        </p:txBody>
      </p:sp>
    </p:spTree>
    <p:extLst>
      <p:ext uri="{BB962C8B-B14F-4D97-AF65-F5344CB8AC3E}">
        <p14:creationId xmlns:p14="http://schemas.microsoft.com/office/powerpoint/2010/main" val="1697614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some examples of when you'd want to use agents.</a:t>
            </a:r>
          </a:p>
        </p:txBody>
      </p:sp>
      <p:sp>
        <p:nvSpPr>
          <p:cNvPr id="4" name="Slide Number Placeholder 3"/>
          <p:cNvSpPr>
            <a:spLocks noGrp="1"/>
          </p:cNvSpPr>
          <p:nvPr>
            <p:ph type="sldNum" sz="quarter" idx="5"/>
          </p:nvPr>
        </p:nvSpPr>
        <p:spPr/>
        <p:txBody>
          <a:bodyPr/>
          <a:lstStyle/>
          <a:p>
            <a:fld id="{6C822E6C-A02C-4BB1-90E8-FA24A474D4B7}" type="slidenum">
              <a:rPr lang="en-US" smtClean="0"/>
              <a:t>16</a:t>
            </a:fld>
            <a:endParaRPr lang="en-US"/>
          </a:p>
        </p:txBody>
      </p:sp>
    </p:spTree>
    <p:extLst>
      <p:ext uri="{BB962C8B-B14F-4D97-AF65-F5344CB8AC3E}">
        <p14:creationId xmlns:p14="http://schemas.microsoft.com/office/powerpoint/2010/main" val="3780861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a:solidFill>
                  <a:srgbClr val="1F2328"/>
                </a:solidFill>
                <a:effectLst/>
                <a:latin typeface="-apple-system"/>
              </a:rPr>
              <a:t>These are three situations where agents can be beneficial:</a:t>
            </a:r>
          </a:p>
          <a:p>
            <a:pPr algn="l">
              <a:buFont typeface="Arial" panose="020B0604020202020204" pitchFamily="34" charset="0"/>
              <a:buChar char="•"/>
            </a:pPr>
            <a:endParaRPr lang="en-US" b="1" i="0">
              <a:solidFill>
                <a:srgbClr val="1F2328"/>
              </a:solidFill>
              <a:effectLst/>
              <a:latin typeface="-apple-system"/>
            </a:endParaRPr>
          </a:p>
          <a:p>
            <a:pPr algn="l">
              <a:buFont typeface="Arial" panose="020B0604020202020204" pitchFamily="34" charset="0"/>
              <a:buChar char="•"/>
            </a:pPr>
            <a:r>
              <a:rPr lang="en-US" b="1" i="0">
                <a:solidFill>
                  <a:srgbClr val="1F2328"/>
                </a:solidFill>
                <a:effectLst/>
                <a:latin typeface="-apple-system"/>
              </a:rPr>
              <a:t>Open-Ended Problems</a:t>
            </a:r>
            <a:r>
              <a:rPr lang="en-US" b="0" i="0">
                <a:solidFill>
                  <a:srgbClr val="1F2328"/>
                </a:solidFill>
                <a:effectLst/>
                <a:latin typeface="-apple-system"/>
              </a:rPr>
              <a:t> - If you have an open-ended problem, it can be hard to program with traditional if/else statements because it's not always clear what task should be tackled next. Instead, you can use an LLM to make the planning decisions.</a:t>
            </a:r>
          </a:p>
          <a:p>
            <a:pPr algn="l">
              <a:buFont typeface="Arial" panose="020B0604020202020204" pitchFamily="34" charset="0"/>
              <a:buChar char="•"/>
            </a:pPr>
            <a:r>
              <a:rPr lang="en-US" b="0" i="0">
                <a:solidFill>
                  <a:srgbClr val="1F2328"/>
                </a:solidFill>
                <a:effectLst/>
                <a:latin typeface="-apple-system"/>
              </a:rPr>
              <a:t> </a:t>
            </a:r>
            <a:r>
              <a:rPr lang="en-US" b="1" i="0">
                <a:solidFill>
                  <a:srgbClr val="1F2328"/>
                </a:solidFill>
                <a:effectLst/>
                <a:latin typeface="-apple-system"/>
              </a:rPr>
              <a:t>Multi-Step Processes</a:t>
            </a:r>
            <a:r>
              <a:rPr lang="en-US" b="0" i="0">
                <a:solidFill>
                  <a:srgbClr val="1F2328"/>
                </a:solidFill>
                <a:effectLst/>
                <a:latin typeface="-apple-system"/>
              </a:rPr>
              <a:t> - These are tasks that require a level of complexity in which the AI Agent needs to use tools or information over multiple turns instead of single shot retrieval.</a:t>
            </a:r>
          </a:p>
          <a:p>
            <a:pPr algn="l">
              <a:buFont typeface="Arial" panose="020B0604020202020204" pitchFamily="34" charset="0"/>
              <a:buChar char="•"/>
            </a:pPr>
            <a:r>
              <a:rPr lang="en-US" b="1" i="0">
                <a:solidFill>
                  <a:srgbClr val="1F2328"/>
                </a:solidFill>
                <a:effectLst/>
                <a:latin typeface="-apple-system"/>
              </a:rPr>
              <a:t>Improvement Over Time</a:t>
            </a:r>
            <a:r>
              <a:rPr lang="en-US" b="0" i="0">
                <a:solidFill>
                  <a:srgbClr val="1F2328"/>
                </a:solidFill>
                <a:effectLst/>
                <a:latin typeface="-apple-system"/>
              </a:rPr>
              <a:t> - These are tasks where the agent can improve over time by receiving feedback from either its environment or users in order to provide better utility.</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17</a:t>
            </a:fld>
            <a:endParaRPr lang="en-US"/>
          </a:p>
        </p:txBody>
      </p:sp>
    </p:spTree>
    <p:extLst>
      <p:ext uri="{BB962C8B-B14F-4D97-AF65-F5344CB8AC3E}">
        <p14:creationId xmlns:p14="http://schemas.microsoft.com/office/powerpoint/2010/main" val="4224495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6B5CB-C988-AC7F-9194-CC9FC88D3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047E5-86B3-8581-04B3-5F1960F0B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E03192-86C3-410D-757E-D00D85B0205A}"/>
              </a:ext>
            </a:extLst>
          </p:cNvPr>
          <p:cNvSpPr>
            <a:spLocks noGrp="1"/>
          </p:cNvSpPr>
          <p:nvPr>
            <p:ph type="body" idx="1"/>
          </p:nvPr>
        </p:nvSpPr>
        <p:spPr/>
        <p:txBody>
          <a:bodyPr/>
          <a:lstStyle/>
          <a:p>
            <a:r>
              <a:rPr lang="en-US"/>
              <a:t>Let's look at a specific example, an assistant for a call center. This system demonstrates how agents can collaborate dynamically to solve customer queries. The system starts with a query parsing agent, which interprets the user's request. The Planner agent then breaks down the task into specific sub-tasks, while agents like Doc and Web Search pull relevant documentation and online resources to assist the customer.</a:t>
            </a:r>
          </a:p>
          <a:p>
            <a:r>
              <a:rPr lang="en-US"/>
              <a:t>This dynamic, real-time orchestration of tasks by multiple agents enables the handling of complex customer service queries. The process is continuously evaluated by the system, ensuring the relevant data is fetched and presented in an actionable format.</a:t>
            </a:r>
          </a:p>
        </p:txBody>
      </p:sp>
      <p:sp>
        <p:nvSpPr>
          <p:cNvPr id="4" name="Slide Number Placeholder 3">
            <a:extLst>
              <a:ext uri="{FF2B5EF4-FFF2-40B4-BE49-F238E27FC236}">
                <a16:creationId xmlns:a16="http://schemas.microsoft.com/office/drawing/2014/main" id="{6F97BDFA-0B5E-0507-2617-6D860BFAE5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9F58D4-BD80-4EB1-BE64-8CAB5D6EE4D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75356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offers different tools for getting started, depending on your level of technical skill. For all users, there's the Agent builder, which is a no-code option for making custom Copilots. For users that are a bit more technical (but perhaps not software engineers), Copilot Studio is a way to build Copilots with minimal code, but more flexibility. Finally, for developers, Copilot Studio integrates with Visual Studio Code and allows you to customize your Copilot agent much more.</a:t>
            </a:r>
          </a:p>
        </p:txBody>
      </p:sp>
      <p:sp>
        <p:nvSpPr>
          <p:cNvPr id="4" name="Slide Number Placeholder 3"/>
          <p:cNvSpPr>
            <a:spLocks noGrp="1"/>
          </p:cNvSpPr>
          <p:nvPr>
            <p:ph type="sldNum" sz="quarter" idx="5"/>
          </p:nvPr>
        </p:nvSpPr>
        <p:spPr/>
        <p:txBody>
          <a:bodyPr/>
          <a:lstStyle/>
          <a:p>
            <a:fld id="{6C822E6C-A02C-4BB1-90E8-FA24A474D4B7}" type="slidenum">
              <a:rPr lang="en-US" smtClean="0"/>
              <a:t>20</a:t>
            </a:fld>
            <a:endParaRPr lang="en-US"/>
          </a:p>
        </p:txBody>
      </p:sp>
    </p:spTree>
    <p:extLst>
      <p:ext uri="{BB962C8B-B14F-4D97-AF65-F5344CB8AC3E}">
        <p14:creationId xmlns:p14="http://schemas.microsoft.com/office/powerpoint/2010/main" val="3761864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Developers always ask what AI Agent frameworks to use for coding your first agent.</a:t>
            </a:r>
          </a:p>
          <a:p>
            <a:r>
              <a:rPr lang="en-US"/>
              <a:t>For a single agent scenario, Microsoft offers the Azure AI Agent service and SDK, which basically creates a microservice for your agent, complete with thread storage.</a:t>
            </a:r>
          </a:p>
          <a:p>
            <a:r>
              <a:rPr lang="en-US"/>
              <a:t>For multi-agent scenarios, Microsoft offers two libraries that can make orchestration easier:</a:t>
            </a:r>
          </a:p>
          <a:p>
            <a:r>
              <a:rPr lang="en-US"/>
              <a:t>Autogen, from Microsoft Research, which includes state-of-the-art orchestration strategies</a:t>
            </a:r>
          </a:p>
          <a:p>
            <a:r>
              <a:rPr lang="en-US"/>
              <a:t>Semantic Kernel, which is designed more for production scenarios but brings in some of the strategies from AutoGen</a:t>
            </a:r>
          </a:p>
        </p:txBody>
      </p:sp>
      <p:sp>
        <p:nvSpPr>
          <p:cNvPr id="4" name="Slide Number Placeholder 3"/>
          <p:cNvSpPr>
            <a:spLocks noGrp="1"/>
          </p:cNvSpPr>
          <p:nvPr>
            <p:ph type="sldNum" sz="quarter" idx="5"/>
          </p:nvPr>
        </p:nvSpPr>
        <p:spPr/>
        <p:txBody>
          <a:bodyPr/>
          <a:lstStyle/>
          <a:p>
            <a:fld id="{6C822E6C-A02C-4BB1-90E8-FA24A474D4B7}" type="slidenum">
              <a:rPr lang="en-US" smtClean="0"/>
              <a:t>21</a:t>
            </a:fld>
            <a:endParaRPr lang="en-US"/>
          </a:p>
        </p:txBody>
      </p:sp>
    </p:spTree>
    <p:extLst>
      <p:ext uri="{BB962C8B-B14F-4D97-AF65-F5344CB8AC3E}">
        <p14:creationId xmlns:p14="http://schemas.microsoft.com/office/powerpoint/2010/main" val="3367737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Okay, but there's a difference between making an agent and making a *good* agent. What are the characteristics of a high-quality agent? Let's explore!</a:t>
            </a:r>
          </a:p>
        </p:txBody>
      </p:sp>
      <p:sp>
        <p:nvSpPr>
          <p:cNvPr id="4" name="Slide Number Placeholder 3"/>
          <p:cNvSpPr>
            <a:spLocks noGrp="1"/>
          </p:cNvSpPr>
          <p:nvPr>
            <p:ph type="sldNum" sz="quarter" idx="5"/>
          </p:nvPr>
        </p:nvSpPr>
        <p:spPr/>
        <p:txBody>
          <a:bodyPr/>
          <a:lstStyle/>
          <a:p>
            <a:fld id="{6C822E6C-A02C-4BB1-90E8-FA24A474D4B7}" type="slidenum">
              <a:rPr lang="en-US" smtClean="0"/>
              <a:t>22</a:t>
            </a:fld>
            <a:endParaRPr lang="en-US"/>
          </a:p>
        </p:txBody>
      </p:sp>
    </p:spTree>
    <p:extLst>
      <p:ext uri="{BB962C8B-B14F-4D97-AF65-F5344CB8AC3E}">
        <p14:creationId xmlns:p14="http://schemas.microsoft.com/office/powerpoint/2010/main" val="26583871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We’re hosting over 20 live streams where you’ll learn how to build agents using various Microsoft technologies. At the end of the three weeks, submit your project for a chance to win fantastic prizes!</a:t>
            </a:r>
          </a:p>
          <a:p>
            <a:r>
              <a:rPr lang="en-US"/>
              <a:t>Now, let’s hear from our friends at Reactor...</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10:11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29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1" i="0">
                <a:solidFill>
                  <a:srgbClr val="1F2328"/>
                </a:solidFill>
                <a:effectLst/>
                <a:latin typeface="-apple-system"/>
              </a:rPr>
              <a:t>Let's go through these three design principles: Space, Time, and Core.</a:t>
            </a:r>
          </a:p>
          <a:p>
            <a:pPr algn="l">
              <a:buNone/>
            </a:pPr>
            <a:endParaRPr lang="en-US" b="1" i="0">
              <a:solidFill>
                <a:srgbClr val="1F2328"/>
              </a:solidFill>
              <a:effectLst/>
              <a:latin typeface="-apple-system"/>
            </a:endParaRPr>
          </a:p>
          <a:p>
            <a:pPr algn="l">
              <a:buNone/>
            </a:pPr>
            <a:r>
              <a:rPr lang="en-US" b="1" i="0">
                <a:solidFill>
                  <a:srgbClr val="1F2328"/>
                </a:solidFill>
                <a:effectLst/>
                <a:latin typeface="-apple-system"/>
              </a:rPr>
              <a:t>Agent (Space)</a:t>
            </a:r>
          </a:p>
          <a:p>
            <a:pPr algn="l">
              <a:buNone/>
            </a:pPr>
            <a:r>
              <a:rPr lang="en-US" b="0" i="0">
                <a:solidFill>
                  <a:srgbClr val="1F2328"/>
                </a:solidFill>
                <a:effectLst/>
                <a:latin typeface="-apple-system"/>
              </a:rPr>
              <a:t>This is the environment in which the agent operates. These principles inform how we design agents for engaging in physical and digital worlds.</a:t>
            </a:r>
          </a:p>
          <a:p>
            <a:pPr algn="l">
              <a:buFont typeface="Arial" panose="020B0604020202020204" pitchFamily="34" charset="0"/>
              <a:buChar char="•"/>
            </a:pPr>
            <a:r>
              <a:rPr lang="en-US" b="1" i="0">
                <a:solidFill>
                  <a:srgbClr val="1F2328"/>
                </a:solidFill>
                <a:effectLst/>
                <a:latin typeface="-apple-system"/>
              </a:rPr>
              <a:t>Connecting, not collapsing</a:t>
            </a:r>
            <a:r>
              <a:rPr lang="en-US" b="0" i="0">
                <a:solidFill>
                  <a:srgbClr val="1F2328"/>
                </a:solidFill>
                <a:effectLst/>
                <a:latin typeface="-apple-system"/>
              </a:rPr>
              <a:t> – help connect people to other people, events, and actionable knowledge to enable collaboration and connection.</a:t>
            </a:r>
          </a:p>
          <a:p>
            <a:pPr algn="l">
              <a:buFont typeface="Arial" panose="020B0604020202020204" pitchFamily="34" charset="0"/>
              <a:buChar char="•"/>
            </a:pPr>
            <a:r>
              <a:rPr lang="en-US" b="0" i="0">
                <a:solidFill>
                  <a:srgbClr val="1F2328"/>
                </a:solidFill>
                <a:effectLst/>
                <a:latin typeface="-apple-system"/>
              </a:rPr>
              <a:t>Agents help connect events, knowledge, and people.</a:t>
            </a:r>
          </a:p>
          <a:p>
            <a:pPr algn="l">
              <a:buFont typeface="Arial" panose="020B0604020202020204" pitchFamily="34" charset="0"/>
              <a:buChar char="•"/>
            </a:pPr>
            <a:r>
              <a:rPr lang="en-US" b="0" i="0">
                <a:solidFill>
                  <a:srgbClr val="1F2328"/>
                </a:solidFill>
                <a:effectLst/>
                <a:latin typeface="-apple-system"/>
              </a:rPr>
              <a:t>Agents bring people closer together. They are not designed to replace or belittle people.</a:t>
            </a:r>
          </a:p>
          <a:p>
            <a:pPr algn="l">
              <a:buFont typeface="Arial" panose="020B0604020202020204" pitchFamily="34" charset="0"/>
              <a:buChar char="•"/>
            </a:pPr>
            <a:r>
              <a:rPr lang="en-US" b="1" i="0">
                <a:solidFill>
                  <a:srgbClr val="1F2328"/>
                </a:solidFill>
                <a:effectLst/>
                <a:latin typeface="-apple-system"/>
              </a:rPr>
              <a:t>Easily accessible yet occasionally invisible</a:t>
            </a:r>
            <a:r>
              <a:rPr lang="en-US" b="0" i="0">
                <a:solidFill>
                  <a:srgbClr val="1F2328"/>
                </a:solidFill>
                <a:effectLst/>
                <a:latin typeface="-apple-system"/>
              </a:rPr>
              <a:t> – agent largely operates in the background and only nudges us when it is relevant and appropriate.</a:t>
            </a:r>
          </a:p>
          <a:p>
            <a:pPr marL="742950" lvl="1" indent="-285750" algn="l">
              <a:buFont typeface="Arial" panose="020B0604020202020204" pitchFamily="34" charset="0"/>
              <a:buChar char="•"/>
            </a:pPr>
            <a:r>
              <a:rPr lang="en-US" b="0" i="0">
                <a:solidFill>
                  <a:srgbClr val="1F2328"/>
                </a:solidFill>
                <a:effectLst/>
                <a:latin typeface="-apple-system"/>
              </a:rPr>
              <a:t>Agent is easily discoverable and accessible for authorized users on any device or platform.</a:t>
            </a:r>
          </a:p>
          <a:p>
            <a:pPr marL="742950" lvl="1" indent="-285750" algn="l">
              <a:buFont typeface="Arial" panose="020B0604020202020204" pitchFamily="34" charset="0"/>
              <a:buChar char="•"/>
            </a:pPr>
            <a:r>
              <a:rPr lang="en-US" b="0" i="0">
                <a:solidFill>
                  <a:srgbClr val="1F2328"/>
                </a:solidFill>
                <a:effectLst/>
                <a:latin typeface="-apple-system"/>
              </a:rPr>
              <a:t>Agent supports multimodal inputs and outputs (sound, voice, text, etc.).</a:t>
            </a:r>
          </a:p>
          <a:p>
            <a:pPr marL="742950" lvl="1" indent="-285750" algn="l">
              <a:buFont typeface="Arial" panose="020B0604020202020204" pitchFamily="34" charset="0"/>
              <a:buChar char="•"/>
            </a:pPr>
            <a:r>
              <a:rPr lang="en-US" b="0" i="0">
                <a:solidFill>
                  <a:srgbClr val="1F2328"/>
                </a:solidFill>
                <a:effectLst/>
                <a:latin typeface="-apple-system"/>
              </a:rPr>
              <a:t>Agent can seamlessly transition between foreground and background; between proactive and reactive, depending on its sensing of user needs.</a:t>
            </a:r>
          </a:p>
          <a:p>
            <a:pPr marL="742950" lvl="1" indent="-285750" algn="l">
              <a:buFont typeface="Arial" panose="020B0604020202020204" pitchFamily="34" charset="0"/>
              <a:buChar char="•"/>
            </a:pPr>
            <a:r>
              <a:rPr lang="en-US" b="0" i="0">
                <a:solidFill>
                  <a:srgbClr val="1F2328"/>
                </a:solidFill>
                <a:effectLst/>
                <a:latin typeface="-apple-system"/>
              </a:rPr>
              <a:t>Agent may operate in invisible form, yet its background process path and collaboration with other Agents are transparent to and controllable by the user.</a:t>
            </a:r>
          </a:p>
          <a:p>
            <a:pPr algn="l">
              <a:buNone/>
            </a:pPr>
            <a:r>
              <a:rPr lang="en-US" b="1" i="0">
                <a:solidFill>
                  <a:srgbClr val="1F2328"/>
                </a:solidFill>
                <a:effectLst/>
                <a:latin typeface="-apple-system"/>
              </a:rPr>
              <a:t>Agent (Time)</a:t>
            </a:r>
          </a:p>
          <a:p>
            <a:pPr algn="l">
              <a:buNone/>
            </a:pPr>
            <a:r>
              <a:rPr lang="en-US" b="0" i="0">
                <a:solidFill>
                  <a:srgbClr val="1F2328"/>
                </a:solidFill>
                <a:effectLst/>
                <a:latin typeface="-apple-system"/>
              </a:rPr>
              <a:t>This is how the agent operates over time. These principles inform how we design agents interacting across the past, present, and future.</a:t>
            </a:r>
          </a:p>
          <a:p>
            <a:pPr algn="l">
              <a:buFont typeface="Arial" panose="020B0604020202020204" pitchFamily="34" charset="0"/>
              <a:buChar char="•"/>
            </a:pPr>
            <a:r>
              <a:rPr lang="en-US" b="1" i="0">
                <a:solidFill>
                  <a:srgbClr val="1F2328"/>
                </a:solidFill>
                <a:effectLst/>
                <a:latin typeface="-apple-system"/>
              </a:rPr>
              <a:t>Past</a:t>
            </a:r>
            <a:r>
              <a:rPr lang="en-US" b="0" i="0">
                <a:solidFill>
                  <a:srgbClr val="1F2328"/>
                </a:solidFill>
                <a:effectLst/>
                <a:latin typeface="-apple-system"/>
              </a:rPr>
              <a:t>: Reflecting on history that includes both state and context.</a:t>
            </a:r>
          </a:p>
          <a:p>
            <a:pPr marL="742950" lvl="1" indent="-285750" algn="l">
              <a:buFont typeface="Arial" panose="020B0604020202020204" pitchFamily="34" charset="0"/>
              <a:buChar char="•"/>
            </a:pPr>
            <a:r>
              <a:rPr lang="en-US" b="0" i="0">
                <a:solidFill>
                  <a:srgbClr val="1F2328"/>
                </a:solidFill>
                <a:effectLst/>
                <a:latin typeface="-apple-system"/>
              </a:rPr>
              <a:t>Agent provides more relevant results based on analysis of richer historical data beyond only the event, people, or states.</a:t>
            </a:r>
          </a:p>
          <a:p>
            <a:pPr marL="742950" lvl="1" indent="-285750" algn="l">
              <a:buFont typeface="Arial" panose="020B0604020202020204" pitchFamily="34" charset="0"/>
              <a:buChar char="•"/>
            </a:pPr>
            <a:r>
              <a:rPr lang="en-US" b="0" i="0">
                <a:solidFill>
                  <a:srgbClr val="1F2328"/>
                </a:solidFill>
                <a:effectLst/>
                <a:latin typeface="-apple-system"/>
              </a:rPr>
              <a:t>Agent creates connections from past events and actively reflects on memory to engage with current situations.</a:t>
            </a:r>
          </a:p>
          <a:p>
            <a:pPr algn="l">
              <a:buFont typeface="Arial" panose="020B0604020202020204" pitchFamily="34" charset="0"/>
              <a:buChar char="•"/>
            </a:pPr>
            <a:r>
              <a:rPr lang="en-US" b="1" i="0">
                <a:solidFill>
                  <a:srgbClr val="1F2328"/>
                </a:solidFill>
                <a:effectLst/>
                <a:latin typeface="-apple-system"/>
              </a:rPr>
              <a:t>Now</a:t>
            </a:r>
            <a:r>
              <a:rPr lang="en-US" b="0" i="0">
                <a:solidFill>
                  <a:srgbClr val="1F2328"/>
                </a:solidFill>
                <a:effectLst/>
                <a:latin typeface="-apple-system"/>
              </a:rPr>
              <a:t>: Nudging more than notifying.</a:t>
            </a:r>
          </a:p>
          <a:p>
            <a:pPr marL="742950" lvl="1" indent="-285750" algn="l">
              <a:buFont typeface="Arial" panose="020B0604020202020204" pitchFamily="34" charset="0"/>
              <a:buChar char="•"/>
            </a:pPr>
            <a:r>
              <a:rPr lang="en-US" b="0" i="0">
                <a:solidFill>
                  <a:srgbClr val="1F2328"/>
                </a:solidFill>
                <a:effectLst/>
                <a:latin typeface="-apple-system"/>
              </a:rPr>
              <a:t>Agent embodies a comprehensive approach to interacting with people. When an event happens, the Agent goes beyond static notification or other static formality. Agent can simplify flows or dynamically generate cues to direct the user’s attention at the right moment.</a:t>
            </a:r>
          </a:p>
          <a:p>
            <a:pPr marL="742950" lvl="1" indent="-285750" algn="l">
              <a:buFont typeface="Arial" panose="020B0604020202020204" pitchFamily="34" charset="0"/>
              <a:buChar char="•"/>
            </a:pPr>
            <a:r>
              <a:rPr lang="en-US" b="0" i="0">
                <a:solidFill>
                  <a:srgbClr val="1F2328"/>
                </a:solidFill>
                <a:effectLst/>
                <a:latin typeface="-apple-system"/>
              </a:rPr>
              <a:t>Agent delivers information based on contextual environment, social and cultural changes and tailored to user intent.</a:t>
            </a:r>
          </a:p>
          <a:p>
            <a:pPr marL="742950" lvl="1" indent="-285750" algn="l">
              <a:buFont typeface="Arial" panose="020B0604020202020204" pitchFamily="34" charset="0"/>
              <a:buChar char="•"/>
            </a:pPr>
            <a:r>
              <a:rPr lang="en-US" b="0" i="0">
                <a:solidFill>
                  <a:srgbClr val="1F2328"/>
                </a:solidFill>
                <a:effectLst/>
                <a:latin typeface="-apple-system"/>
              </a:rPr>
              <a:t>Agent interaction can be gradual, evolving/growing in complexity to empower users over the long term.</a:t>
            </a:r>
          </a:p>
          <a:p>
            <a:pPr algn="l">
              <a:buFont typeface="Arial" panose="020B0604020202020204" pitchFamily="34" charset="0"/>
              <a:buChar char="•"/>
            </a:pPr>
            <a:r>
              <a:rPr lang="en-US" b="1" i="0">
                <a:solidFill>
                  <a:srgbClr val="1F2328"/>
                </a:solidFill>
                <a:effectLst/>
                <a:latin typeface="-apple-system"/>
              </a:rPr>
              <a:t>Future</a:t>
            </a:r>
            <a:r>
              <a:rPr lang="en-US" b="0" i="0">
                <a:solidFill>
                  <a:srgbClr val="1F2328"/>
                </a:solidFill>
                <a:effectLst/>
                <a:latin typeface="-apple-system"/>
              </a:rPr>
              <a:t>: Adapting and evolving.</a:t>
            </a:r>
          </a:p>
          <a:p>
            <a:pPr marL="742950" lvl="1" indent="-285750" algn="l">
              <a:buFont typeface="Arial" panose="020B0604020202020204" pitchFamily="34" charset="0"/>
              <a:buChar char="•"/>
            </a:pPr>
            <a:r>
              <a:rPr lang="en-US" b="0" i="0">
                <a:solidFill>
                  <a:srgbClr val="1F2328"/>
                </a:solidFill>
                <a:effectLst/>
                <a:latin typeface="-apple-system"/>
              </a:rPr>
              <a:t>Agent adapts to various devices, platforms, and modalities.</a:t>
            </a:r>
          </a:p>
          <a:p>
            <a:pPr marL="742950" lvl="1" indent="-285750" algn="l">
              <a:buFont typeface="Arial" panose="020B0604020202020204" pitchFamily="34" charset="0"/>
              <a:buChar char="•"/>
            </a:pPr>
            <a:r>
              <a:rPr lang="en-US" b="0" i="0">
                <a:solidFill>
                  <a:srgbClr val="1F2328"/>
                </a:solidFill>
                <a:effectLst/>
                <a:latin typeface="-apple-system"/>
              </a:rPr>
              <a:t>Agent adapts to user behavior, accessibility needs, and is freely customizable.</a:t>
            </a:r>
          </a:p>
          <a:p>
            <a:pPr marL="742950" lvl="1" indent="-285750" algn="l">
              <a:buFont typeface="Arial" panose="020B0604020202020204" pitchFamily="34" charset="0"/>
              <a:buChar char="•"/>
            </a:pPr>
            <a:r>
              <a:rPr lang="en-US" b="0" i="0">
                <a:solidFill>
                  <a:srgbClr val="1F2328"/>
                </a:solidFill>
                <a:effectLst/>
                <a:latin typeface="-apple-system"/>
              </a:rPr>
              <a:t>Agent is shaped by and evolves through continuous user interaction.</a:t>
            </a:r>
          </a:p>
          <a:p>
            <a:pPr algn="l">
              <a:buNone/>
            </a:pPr>
            <a:r>
              <a:rPr lang="en-US" b="1" i="0">
                <a:solidFill>
                  <a:srgbClr val="1F2328"/>
                </a:solidFill>
                <a:effectLst/>
                <a:latin typeface="-apple-system"/>
              </a:rPr>
              <a:t>Agent (Core)</a:t>
            </a:r>
          </a:p>
          <a:p>
            <a:pPr algn="l">
              <a:buNone/>
            </a:pPr>
            <a:r>
              <a:rPr lang="en-US" b="0" i="0">
                <a:solidFill>
                  <a:srgbClr val="1F2328"/>
                </a:solidFill>
                <a:effectLst/>
                <a:latin typeface="-apple-system"/>
              </a:rPr>
              <a:t>These are the key elements in the core of an agent’s design.</a:t>
            </a:r>
          </a:p>
          <a:p>
            <a:pPr algn="l">
              <a:buFont typeface="Arial" panose="020B0604020202020204" pitchFamily="34" charset="0"/>
              <a:buChar char="•"/>
            </a:pPr>
            <a:r>
              <a:rPr lang="en-US" b="1" i="0">
                <a:solidFill>
                  <a:srgbClr val="1F2328"/>
                </a:solidFill>
                <a:effectLst/>
                <a:latin typeface="-apple-system"/>
              </a:rPr>
              <a:t>Embrace uncertainty but establish trust</a:t>
            </a:r>
            <a:r>
              <a:rPr lang="en-US" b="0" i="0">
                <a:solidFill>
                  <a:srgbClr val="1F2328"/>
                </a:solidFill>
                <a:effectLst/>
                <a:latin typeface="-apple-system"/>
              </a:rPr>
              <a:t>.</a:t>
            </a:r>
          </a:p>
          <a:p>
            <a:pPr marL="742950" lvl="1" indent="-285750" algn="l">
              <a:buFont typeface="Arial" panose="020B0604020202020204" pitchFamily="34" charset="0"/>
              <a:buChar char="•"/>
            </a:pPr>
            <a:r>
              <a:rPr lang="en-US" b="0" i="0">
                <a:solidFill>
                  <a:srgbClr val="1F2328"/>
                </a:solidFill>
                <a:effectLst/>
                <a:latin typeface="-apple-system"/>
              </a:rPr>
              <a:t>A certain level of Agent uncertainty is expected. Uncertainty is a key element of agent design.</a:t>
            </a:r>
          </a:p>
          <a:p>
            <a:pPr marL="742950" lvl="1" indent="-285750" algn="l">
              <a:buFont typeface="Arial" panose="020B0604020202020204" pitchFamily="34" charset="0"/>
              <a:buChar char="•"/>
            </a:pPr>
            <a:r>
              <a:rPr lang="en-US" b="0" i="0">
                <a:solidFill>
                  <a:srgbClr val="1F2328"/>
                </a:solidFill>
                <a:effectLst/>
                <a:latin typeface="-apple-system"/>
              </a:rPr>
              <a:t>Trust and transparency are foundational layers of Agent design.</a:t>
            </a:r>
          </a:p>
          <a:p>
            <a:pPr marL="742950" lvl="1" indent="-285750" algn="l">
              <a:buFont typeface="Arial" panose="020B0604020202020204" pitchFamily="34" charset="0"/>
              <a:buChar char="•"/>
            </a:pPr>
            <a:r>
              <a:rPr lang="en-US" b="0" i="0">
                <a:solidFill>
                  <a:srgbClr val="1F2328"/>
                </a:solidFill>
                <a:effectLst/>
                <a:latin typeface="-apple-system"/>
              </a:rPr>
              <a:t>Humans are in control of when the Agent is on/off and Agent status is clearly visible at all times.</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23</a:t>
            </a:fld>
            <a:endParaRPr lang="en-US"/>
          </a:p>
        </p:txBody>
      </p:sp>
    </p:spTree>
    <p:extLst>
      <p:ext uri="{BB962C8B-B14F-4D97-AF65-F5344CB8AC3E}">
        <p14:creationId xmlns:p14="http://schemas.microsoft.com/office/powerpoint/2010/main" val="1403932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look at design *patterns*: common ways of designing agentic flows to incorporate tools, knowledge, and actions.</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24</a:t>
            </a:fld>
            <a:endParaRPr lang="en-US"/>
          </a:p>
        </p:txBody>
      </p:sp>
    </p:spTree>
    <p:extLst>
      <p:ext uri="{BB962C8B-B14F-4D97-AF65-F5344CB8AC3E}">
        <p14:creationId xmlns:p14="http://schemas.microsoft.com/office/powerpoint/2010/main" val="1551006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This slide has lots of </a:t>
            </a:r>
            <a:r>
              <a:rPr lang="en-US" sz="1000" err="1"/>
              <a:t>annimations</a:t>
            </a:r>
            <a:endParaRPr lang="en-US" sz="1000"/>
          </a:p>
          <a:p>
            <a:r>
              <a:rPr lang="en-US" sz="1000"/>
              <a:t>So, a bit more of a drill down</a:t>
            </a:r>
          </a:p>
          <a:p>
            <a:r>
              <a:rPr lang="en-US" sz="1000"/>
              <a:t>High level – this is how the AI Agent Service works</a:t>
            </a:r>
          </a:p>
          <a:p>
            <a:pPr marL="228600" indent="-228600">
              <a:buFont typeface="+mj-lt"/>
              <a:buAutoNum type="arabicPeriod"/>
            </a:pPr>
            <a:r>
              <a:rPr lang="en-US" sz="1000"/>
              <a:t>Create/define agent, </a:t>
            </a:r>
          </a:p>
          <a:p>
            <a:pPr marL="228600" indent="-228600">
              <a:buFont typeface="+mj-lt"/>
              <a:buAutoNum type="arabicPeriod"/>
            </a:pPr>
            <a:r>
              <a:rPr lang="en-US" sz="1000"/>
              <a:t>Create a thread which is a unit of conversation</a:t>
            </a:r>
          </a:p>
          <a:p>
            <a:pPr marL="228600" indent="-228600">
              <a:buFont typeface="+mj-lt"/>
              <a:buAutoNum type="arabicPeriod"/>
            </a:pPr>
            <a:r>
              <a:rPr lang="en-US" sz="1000"/>
              <a:t>Run the Agent</a:t>
            </a:r>
          </a:p>
          <a:p>
            <a:pPr marL="228600" indent="-228600">
              <a:buFont typeface="+mj-lt"/>
              <a:buAutoNum type="arabicPeriod"/>
            </a:pPr>
            <a:r>
              <a:rPr lang="en-US" sz="1000"/>
              <a:t>Check status till complete</a:t>
            </a:r>
          </a:p>
          <a:p>
            <a:pPr marL="228600" indent="-228600">
              <a:buFont typeface="+mj-lt"/>
              <a:buAutoNum type="arabicPeriod"/>
            </a:pPr>
            <a:r>
              <a:rPr lang="en-US" sz="1000"/>
              <a:t>Show output</a:t>
            </a:r>
          </a:p>
          <a:p>
            <a:pPr marL="228600" indent="-228600">
              <a:buFont typeface="+mj-lt"/>
              <a:buAutoNum type="arabicPeriod"/>
            </a:pPr>
            <a:endParaRPr lang="en-US" sz="1000"/>
          </a:p>
          <a:p>
            <a:pPr marL="228600" indent="-228600">
              <a:buFont typeface="+mj-lt"/>
              <a:buAutoNum type="arabicPeriod"/>
            </a:pPr>
            <a:r>
              <a:rPr lang="en-US" sz="1000"/>
              <a:t>Break this down </a:t>
            </a:r>
            <a:r>
              <a:rPr lang="en-US" sz="1000" err="1"/>
              <a:t>futher</a:t>
            </a:r>
            <a:endParaRPr lang="en-US" sz="10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10:11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708423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Retrieval-Augmented Generation, is a way of getting an LLM to answer questions about your own data, by first retrieving relevant context and sending that to the LLM. There are many ways that we can improve RAG through agentic design patterns to increase the accuracy of the answers.</a:t>
            </a:r>
          </a:p>
          <a:p>
            <a:r>
              <a:rPr lang="en-US"/>
              <a:t>In this diagram, we send the user question to an LLM for initial analysis. It decides what tools to call and how to call them in order to find results, searching multiple places for relevant information. Then we collect the results together, and use either a model or algorithm to decide if the quality is high enough. If not, we repeat the retrieval step, but if so, we send the results to the LLM to generate a response. Finally, we remember the interaction in memory, for future reference.</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26</a:t>
            </a:fld>
            <a:endParaRPr lang="en-US"/>
          </a:p>
        </p:txBody>
      </p:sp>
    </p:spTree>
    <p:extLst>
      <p:ext uri="{BB962C8B-B14F-4D97-AF65-F5344CB8AC3E}">
        <p14:creationId xmlns:p14="http://schemas.microsoft.com/office/powerpoint/2010/main" val="2228109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we're going to use agents for business automation – to actually take actions – we need a high degree of confidence in their accuracy.</a:t>
            </a:r>
          </a:p>
        </p:txBody>
      </p:sp>
      <p:sp>
        <p:nvSpPr>
          <p:cNvPr id="4" name="Slide Number Placeholder 3"/>
          <p:cNvSpPr>
            <a:spLocks noGrp="1"/>
          </p:cNvSpPr>
          <p:nvPr>
            <p:ph type="sldNum" sz="quarter" idx="5"/>
          </p:nvPr>
        </p:nvSpPr>
        <p:spPr/>
        <p:txBody>
          <a:bodyPr/>
          <a:lstStyle/>
          <a:p>
            <a:fld id="{6C822E6C-A02C-4BB1-90E8-FA24A474D4B7}" type="slidenum">
              <a:rPr lang="en-US" smtClean="0"/>
              <a:t>28</a:t>
            </a:fld>
            <a:endParaRPr lang="en-US"/>
          </a:p>
        </p:txBody>
      </p:sp>
    </p:spTree>
    <p:extLst>
      <p:ext uri="{BB962C8B-B14F-4D97-AF65-F5344CB8AC3E}">
        <p14:creationId xmlns:p14="http://schemas.microsoft.com/office/powerpoint/2010/main" val="22495783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r>
              <a:rPr lang="en-US"/>
              <a:t>https://learn.microsoft.com/azure/ai-services/openai/concepts/system-message?tabs=top-techniques</a:t>
            </a:r>
          </a:p>
        </p:txBody>
      </p:sp>
      <p:sp>
        <p:nvSpPr>
          <p:cNvPr id="4" name="Slide Number Placeholder 3"/>
          <p:cNvSpPr>
            <a:spLocks noGrp="1"/>
          </p:cNvSpPr>
          <p:nvPr>
            <p:ph type="sldNum" sz="quarter" idx="5"/>
          </p:nvPr>
        </p:nvSpPr>
        <p:spPr/>
        <p:txBody>
          <a:bodyPr/>
          <a:lstStyle/>
          <a:p>
            <a:fld id="{6C822E6C-A02C-4BB1-90E8-FA24A474D4B7}" type="slidenum">
              <a:rPr lang="en-US" smtClean="0"/>
              <a:t>29</a:t>
            </a:fld>
            <a:endParaRPr lang="en-US"/>
          </a:p>
        </p:txBody>
      </p:sp>
    </p:spTree>
    <p:extLst>
      <p:ext uri="{BB962C8B-B14F-4D97-AF65-F5344CB8AC3E}">
        <p14:creationId xmlns:p14="http://schemas.microsoft.com/office/powerpoint/2010/main" val="10811225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1BC3C-A995-140B-A0A7-58039E149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935046-DB09-EC64-2725-2823707ABB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FE3E5-6836-6EF0-C266-B66BF6C54320}"/>
              </a:ext>
            </a:extLst>
          </p:cNvPr>
          <p:cNvSpPr>
            <a:spLocks noGrp="1"/>
          </p:cNvSpPr>
          <p:nvPr>
            <p:ph type="body" idx="1"/>
          </p:nvPr>
        </p:nvSpPr>
        <p:spPr/>
        <p:txBody>
          <a:bodyPr/>
          <a:lstStyle/>
          <a:p>
            <a:r>
              <a:rPr lang="en-US"/>
              <a:t>For systems that need high accuracy, we will often need a way to bring in humans. A human can provide missing information, it can approve any actions that have low confidence, it can interact with users that are having a hard time getting what they need from an agent (like for customer support). Even if we bring humans in to handle 5% of cases, using AI agents can still help us speed up 95% of a business process.</a:t>
            </a:r>
          </a:p>
        </p:txBody>
      </p:sp>
      <p:sp>
        <p:nvSpPr>
          <p:cNvPr id="4" name="Slide Number Placeholder 3">
            <a:extLst>
              <a:ext uri="{FF2B5EF4-FFF2-40B4-BE49-F238E27FC236}">
                <a16:creationId xmlns:a16="http://schemas.microsoft.com/office/drawing/2014/main" id="{AB3896F5-C238-07E3-ADD6-0784F770659E}"/>
              </a:ext>
            </a:extLst>
          </p:cNvPr>
          <p:cNvSpPr>
            <a:spLocks noGrp="1"/>
          </p:cNvSpPr>
          <p:nvPr>
            <p:ph type="sldNum" sz="quarter" idx="5"/>
          </p:nvPr>
        </p:nvSpPr>
        <p:spPr/>
        <p:txBody>
          <a:bodyPr/>
          <a:lstStyle/>
          <a:p>
            <a:fld id="{6C822E6C-A02C-4BB1-90E8-FA24A474D4B7}" type="slidenum">
              <a:rPr lang="en-US" smtClean="0"/>
              <a:t>30</a:t>
            </a:fld>
            <a:endParaRPr lang="en-US"/>
          </a:p>
        </p:txBody>
      </p:sp>
    </p:spTree>
    <p:extLst>
      <p:ext uri="{BB962C8B-B14F-4D97-AF65-F5344CB8AC3E}">
        <p14:creationId xmlns:p14="http://schemas.microsoft.com/office/powerpoint/2010/main" val="2156230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here's some advice from my colleagues that have developed agents.</a:t>
            </a:r>
          </a:p>
        </p:txBody>
      </p:sp>
      <p:sp>
        <p:nvSpPr>
          <p:cNvPr id="4" name="Slide Number Placeholder 3"/>
          <p:cNvSpPr>
            <a:spLocks noGrp="1"/>
          </p:cNvSpPr>
          <p:nvPr>
            <p:ph type="sldNum" sz="quarter" idx="5"/>
          </p:nvPr>
        </p:nvSpPr>
        <p:spPr/>
        <p:txBody>
          <a:bodyPr/>
          <a:lstStyle/>
          <a:p>
            <a:fld id="{6C822E6C-A02C-4BB1-90E8-FA24A474D4B7}" type="slidenum">
              <a:rPr lang="en-US" smtClean="0"/>
              <a:t>32</a:t>
            </a:fld>
            <a:endParaRPr lang="en-US"/>
          </a:p>
        </p:txBody>
      </p:sp>
    </p:spTree>
    <p:extLst>
      <p:ext uri="{BB962C8B-B14F-4D97-AF65-F5344CB8AC3E}">
        <p14:creationId xmlns:p14="http://schemas.microsoft.com/office/powerpoint/2010/main" val="32893345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it's really fun! It's amazing to see what these new techmologies can do.</a:t>
            </a:r>
          </a:p>
        </p:txBody>
      </p:sp>
      <p:sp>
        <p:nvSpPr>
          <p:cNvPr id="4" name="Slide Number Placeholder 3"/>
          <p:cNvSpPr>
            <a:spLocks noGrp="1"/>
          </p:cNvSpPr>
          <p:nvPr>
            <p:ph type="sldNum" sz="quarter" idx="5"/>
          </p:nvPr>
        </p:nvSpPr>
        <p:spPr/>
        <p:txBody>
          <a:bodyPr/>
          <a:lstStyle/>
          <a:p>
            <a:fld id="{6C822E6C-A02C-4BB1-90E8-FA24A474D4B7}" type="slidenum">
              <a:rPr lang="en-US" smtClean="0"/>
              <a:t>33</a:t>
            </a:fld>
            <a:endParaRPr lang="en-US"/>
          </a:p>
        </p:txBody>
      </p:sp>
    </p:spTree>
    <p:extLst>
      <p:ext uri="{BB962C8B-B14F-4D97-AF65-F5344CB8AC3E}">
        <p14:creationId xmlns:p14="http://schemas.microsoft.com/office/powerpoint/2010/main" val="3566006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it can also be very difficult, especially when you start testing your system with real data and real user input.</a:t>
            </a:r>
          </a:p>
        </p:txBody>
      </p:sp>
      <p:sp>
        <p:nvSpPr>
          <p:cNvPr id="4" name="Slide Number Placeholder 3"/>
          <p:cNvSpPr>
            <a:spLocks noGrp="1"/>
          </p:cNvSpPr>
          <p:nvPr>
            <p:ph type="sldNum" sz="quarter" idx="5"/>
          </p:nvPr>
        </p:nvSpPr>
        <p:spPr/>
        <p:txBody>
          <a:bodyPr/>
          <a:lstStyle/>
          <a:p>
            <a:fld id="{6C822E6C-A02C-4BB1-90E8-FA24A474D4B7}" type="slidenum">
              <a:rPr lang="en-US" smtClean="0"/>
              <a:t>34</a:t>
            </a:fld>
            <a:endParaRPr lang="en-US"/>
          </a:p>
        </p:txBody>
      </p:sp>
    </p:spTree>
    <p:extLst>
      <p:ext uri="{BB962C8B-B14F-4D97-AF65-F5344CB8AC3E}">
        <p14:creationId xmlns:p14="http://schemas.microsoft.com/office/powerpoint/2010/main" val="1762798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EE55-B03D-576A-2047-CDFFE246A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B7499-7F98-EB7B-E053-46A827D71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9E661-6B89-B0FD-4BDF-F38F3DE1CBF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4B983CB-EE10-DF15-C919-EEE5FA1484B5}"/>
              </a:ext>
            </a:extLst>
          </p:cNvPr>
          <p:cNvSpPr>
            <a:spLocks noGrp="1"/>
          </p:cNvSpPr>
          <p:nvPr>
            <p:ph type="sldNum" sz="quarter" idx="5"/>
          </p:nvPr>
        </p:nvSpPr>
        <p:spPr/>
        <p:txBody>
          <a:bodyPr/>
          <a:lstStyle/>
          <a:p>
            <a:fld id="{6C822E6C-A02C-4BB1-90E8-FA24A474D4B7}" type="slidenum">
              <a:rPr lang="en-US" smtClean="0"/>
              <a:t>4</a:t>
            </a:fld>
            <a:endParaRPr lang="en-US"/>
          </a:p>
        </p:txBody>
      </p:sp>
    </p:spTree>
    <p:extLst>
      <p:ext uri="{BB962C8B-B14F-4D97-AF65-F5344CB8AC3E}">
        <p14:creationId xmlns:p14="http://schemas.microsoft.com/office/powerpoint/2010/main" val="1043347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just because it's hard, that doesn't mean you should give up!</a:t>
            </a:r>
          </a:p>
          <a:p>
            <a:r>
              <a:rPr lang="en-US"/>
              <a:t>Here are the steps that I recommend...</a:t>
            </a:r>
          </a:p>
          <a:p>
            <a:endParaRPr lang="en-US"/>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35</a:t>
            </a:fld>
            <a:endParaRPr lang="en-US"/>
          </a:p>
        </p:txBody>
      </p:sp>
    </p:spTree>
    <p:extLst>
      <p:ext uri="{BB962C8B-B14F-4D97-AF65-F5344CB8AC3E}">
        <p14:creationId xmlns:p14="http://schemas.microsoft.com/office/powerpoint/2010/main" val="42454140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25B5A-FC96-D68F-4B71-47E3401870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C081C2-B036-E7DD-523E-B525ED3637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CB3F08-B532-1535-F366-383E0785ED5F}"/>
              </a:ext>
            </a:extLst>
          </p:cNvPr>
          <p:cNvSpPr>
            <a:spLocks noGrp="1"/>
          </p:cNvSpPr>
          <p:nvPr>
            <p:ph type="body" idx="1"/>
          </p:nvPr>
        </p:nvSpPr>
        <p:spPr/>
        <p:txBody>
          <a:bodyPr/>
          <a:lstStyle/>
          <a:p>
            <a:r>
              <a:rPr lang="en-US"/>
              <a:t>This part of the presentation is based in free agents curriculum that's available online, and is translated into portuguese too.</a:t>
            </a:r>
          </a:p>
          <a:p>
            <a:r>
              <a:rPr lang="en-US"/>
              <a:t>You can dive way more into these concepts after this talk from that link.</a:t>
            </a:r>
          </a:p>
        </p:txBody>
      </p:sp>
      <p:sp>
        <p:nvSpPr>
          <p:cNvPr id="4" name="Slide Number Placeholder 3">
            <a:extLst>
              <a:ext uri="{FF2B5EF4-FFF2-40B4-BE49-F238E27FC236}">
                <a16:creationId xmlns:a16="http://schemas.microsoft.com/office/drawing/2014/main" id="{87A75A0E-1602-22A4-9BB7-D8467B328A1C}"/>
              </a:ext>
            </a:extLst>
          </p:cNvPr>
          <p:cNvSpPr>
            <a:spLocks noGrp="1"/>
          </p:cNvSpPr>
          <p:nvPr>
            <p:ph type="sldNum" sz="quarter" idx="5"/>
          </p:nvPr>
        </p:nvSpPr>
        <p:spPr/>
        <p:txBody>
          <a:bodyPr/>
          <a:lstStyle/>
          <a:p>
            <a:fld id="{6C822E6C-A02C-4BB1-90E8-FA24A474D4B7}" type="slidenum">
              <a:rPr lang="en-US" smtClean="0"/>
              <a:t>36</a:t>
            </a:fld>
            <a:endParaRPr lang="en-US"/>
          </a:p>
        </p:txBody>
      </p:sp>
    </p:spTree>
    <p:extLst>
      <p:ext uri="{BB962C8B-B14F-4D97-AF65-F5344CB8AC3E}">
        <p14:creationId xmlns:p14="http://schemas.microsoft.com/office/powerpoint/2010/main" val="4196684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404F-9A5A-9AC2-C1F8-B10068110C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92D75-01AA-3C26-50F1-6887D48AB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85418-D37E-6ED1-D44F-90E1731C3A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6AA02A-F840-13B3-085C-5F5148BD1317}"/>
              </a:ext>
            </a:extLst>
          </p:cNvPr>
          <p:cNvSpPr>
            <a:spLocks noGrp="1"/>
          </p:cNvSpPr>
          <p:nvPr>
            <p:ph type="sldNum" sz="quarter" idx="5"/>
          </p:nvPr>
        </p:nvSpPr>
        <p:spPr/>
        <p:txBody>
          <a:bodyPr/>
          <a:lstStyle/>
          <a:p>
            <a:fld id="{6C822E6C-A02C-4BB1-90E8-FA24A474D4B7}" type="slidenum">
              <a:rPr lang="en-US" smtClean="0"/>
              <a:t>38</a:t>
            </a:fld>
            <a:endParaRPr lang="en-US"/>
          </a:p>
        </p:txBody>
      </p:sp>
    </p:spTree>
    <p:extLst>
      <p:ext uri="{BB962C8B-B14F-4D97-AF65-F5344CB8AC3E}">
        <p14:creationId xmlns:p14="http://schemas.microsoft.com/office/powerpoint/2010/main" val="291096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Josh: Hi everyone, hope you enjoyed today's session! If you aren't registered for the AI Agents hackathon yet, register now at aka.ms/agentshack and start hacking on the agent of your dreams. </a:t>
            </a:r>
          </a:p>
          <a:p>
            <a:pPr>
              <a:buNone/>
            </a:pPr>
            <a:endParaRPr lang="en-US"/>
          </a:p>
          <a:p>
            <a:pPr>
              <a:buNone/>
            </a:pPr>
            <a:r>
              <a:rPr lang="en-US"/>
              <a:t>Pamela: If you have any questions along the way, post in our discussion forum or attend live office hours in Discord.  And of course, make sure to join our upcoming live streams to keep learning about agents.</a:t>
            </a:r>
          </a:p>
          <a:p>
            <a:pPr>
              <a:buNone/>
            </a:pPr>
            <a:endParaRPr lang="en-US"/>
          </a:p>
          <a:p>
            <a:pPr>
              <a:buNone/>
            </a:pPr>
            <a:r>
              <a:rPr lang="en-US"/>
              <a:t>Josh: Once your project is ready, submit it before April 30th at 11:59PM PT to be eligible for our prizes. Thanks for joining!</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49</a:t>
            </a:fld>
            <a:endParaRPr lang="en-US"/>
          </a:p>
        </p:txBody>
      </p:sp>
    </p:spTree>
    <p:extLst>
      <p:ext uri="{BB962C8B-B14F-4D97-AF65-F5344CB8AC3E}">
        <p14:creationId xmlns:p14="http://schemas.microsoft.com/office/powerpoint/2010/main" val="167103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3FE31-5CD8-5543-E058-3DBCBF124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E39DF-0F45-FC14-C313-ED7E21C2E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0A157-AE0D-71CF-C513-CB7B97D7E7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1C409C-8BBB-CAA6-37E6-C32AF982CC0A}"/>
              </a:ext>
            </a:extLst>
          </p:cNvPr>
          <p:cNvSpPr>
            <a:spLocks noGrp="1"/>
          </p:cNvSpPr>
          <p:nvPr>
            <p:ph type="sldNum" sz="quarter" idx="5"/>
          </p:nvPr>
        </p:nvSpPr>
        <p:spPr/>
        <p:txBody>
          <a:bodyPr/>
          <a:lstStyle/>
          <a:p>
            <a:fld id="{6C822E6C-A02C-4BB1-90E8-FA24A474D4B7}" type="slidenum">
              <a:rPr lang="en-US" smtClean="0"/>
              <a:t>5</a:t>
            </a:fld>
            <a:endParaRPr lang="en-US"/>
          </a:p>
        </p:txBody>
      </p:sp>
    </p:spTree>
    <p:extLst>
      <p:ext uri="{BB962C8B-B14F-4D97-AF65-F5344CB8AC3E}">
        <p14:creationId xmlns:p14="http://schemas.microsoft.com/office/powerpoint/2010/main" val="977593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6</a:t>
            </a:fld>
            <a:endParaRPr lang="en-US"/>
          </a:p>
        </p:txBody>
      </p:sp>
    </p:spTree>
    <p:extLst>
      <p:ext uri="{BB962C8B-B14F-4D97-AF65-F5344CB8AC3E}">
        <p14:creationId xmlns:p14="http://schemas.microsoft.com/office/powerpoint/2010/main" val="2919274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873E7-D608-93E9-20F8-8A83E3997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8F55A-68AE-0731-1429-3A68EAEDB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743C7-E57F-3541-2717-F09972D5275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C6F8D6-2AD8-1CA3-0FA8-02744CE0F346}"/>
              </a:ext>
            </a:extLst>
          </p:cNvPr>
          <p:cNvSpPr>
            <a:spLocks noGrp="1"/>
          </p:cNvSpPr>
          <p:nvPr>
            <p:ph type="sldNum" sz="quarter" idx="5"/>
          </p:nvPr>
        </p:nvSpPr>
        <p:spPr/>
        <p:txBody>
          <a:bodyPr/>
          <a:lstStyle/>
          <a:p>
            <a:fld id="{6C822E6C-A02C-4BB1-90E8-FA24A474D4B7}" type="slidenum">
              <a:rPr lang="en-US" smtClean="0"/>
              <a:t>7</a:t>
            </a:fld>
            <a:endParaRPr lang="en-US"/>
          </a:p>
        </p:txBody>
      </p:sp>
    </p:spTree>
    <p:extLst>
      <p:ext uri="{BB962C8B-B14F-4D97-AF65-F5344CB8AC3E}">
        <p14:creationId xmlns:p14="http://schemas.microsoft.com/office/powerpoint/2010/main" val="276143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part of the presentation is based in free agents curriculum that's available online, and is translated into portuguese too.</a:t>
            </a:r>
          </a:p>
          <a:p>
            <a:r>
              <a:rPr lang="en-US"/>
              <a:t>You can dive way more into these concepts after this talk from that link.</a:t>
            </a:r>
          </a:p>
        </p:txBody>
      </p:sp>
      <p:sp>
        <p:nvSpPr>
          <p:cNvPr id="4" name="Slide Number Placeholder 3"/>
          <p:cNvSpPr>
            <a:spLocks noGrp="1"/>
          </p:cNvSpPr>
          <p:nvPr>
            <p:ph type="sldNum" sz="quarter" idx="5"/>
          </p:nvPr>
        </p:nvSpPr>
        <p:spPr/>
        <p:txBody>
          <a:bodyPr/>
          <a:lstStyle/>
          <a:p>
            <a:fld id="{6C822E6C-A02C-4BB1-90E8-FA24A474D4B7}" type="slidenum">
              <a:rPr lang="en-US" smtClean="0"/>
              <a:t>9</a:t>
            </a:fld>
            <a:endParaRPr lang="en-US"/>
          </a:p>
        </p:txBody>
      </p:sp>
    </p:spTree>
    <p:extLst>
      <p:ext uri="{BB962C8B-B14F-4D97-AF65-F5344CB8AC3E}">
        <p14:creationId xmlns:p14="http://schemas.microsoft.com/office/powerpoint/2010/main" val="2407805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an example of what an agent can look like.</a:t>
            </a:r>
          </a:p>
        </p:txBody>
      </p:sp>
      <p:sp>
        <p:nvSpPr>
          <p:cNvPr id="4" name="Slide Number Placeholder 3"/>
          <p:cNvSpPr>
            <a:spLocks noGrp="1"/>
          </p:cNvSpPr>
          <p:nvPr>
            <p:ph type="sldNum" sz="quarter" idx="5"/>
          </p:nvPr>
        </p:nvSpPr>
        <p:spPr/>
        <p:txBody>
          <a:bodyPr/>
          <a:lstStyle/>
          <a:p>
            <a:fld id="{6C822E6C-A02C-4BB1-90E8-FA24A474D4B7}" type="slidenum">
              <a:rPr lang="en-US" smtClean="0"/>
              <a:t>10</a:t>
            </a:fld>
            <a:endParaRPr lang="en-US"/>
          </a:p>
        </p:txBody>
      </p:sp>
    </p:spTree>
    <p:extLst>
      <p:ext uri="{BB962C8B-B14F-4D97-AF65-F5344CB8AC3E}">
        <p14:creationId xmlns:p14="http://schemas.microsoft.com/office/powerpoint/2010/main" val="222108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relatively simple multi-agent flow, involving a writer, researcher, and editor.</a:t>
            </a:r>
          </a:p>
        </p:txBody>
      </p:sp>
      <p:sp>
        <p:nvSpPr>
          <p:cNvPr id="4" name="Slide Number Placeholder 3"/>
          <p:cNvSpPr>
            <a:spLocks noGrp="1"/>
          </p:cNvSpPr>
          <p:nvPr>
            <p:ph type="sldNum" sz="quarter" idx="5"/>
          </p:nvPr>
        </p:nvSpPr>
        <p:spPr/>
        <p:txBody>
          <a:bodyPr/>
          <a:lstStyle/>
          <a:p>
            <a:fld id="{6C822E6C-A02C-4BB1-90E8-FA24A474D4B7}" type="slidenum">
              <a:rPr lang="en-US" smtClean="0"/>
              <a:t>11</a:t>
            </a:fld>
            <a:endParaRPr lang="en-US"/>
          </a:p>
        </p:txBody>
      </p:sp>
    </p:spTree>
    <p:extLst>
      <p:ext uri="{BB962C8B-B14F-4D97-AF65-F5344CB8AC3E}">
        <p14:creationId xmlns:p14="http://schemas.microsoft.com/office/powerpoint/2010/main" val="3150170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75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32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4119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4863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17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60043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772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725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39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4439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909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519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3573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035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518005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117928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13573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73265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955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79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538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529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855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834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8793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3966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4322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1917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3881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887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689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618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64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40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758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1389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006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9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64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70882119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0025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5871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64613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0368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32018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22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460035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3916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68662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37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35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295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6485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6916273"/>
      </p:ext>
    </p:extLst>
  </p:cSld>
  <p:clrMap bg1="lt1" tx1="dk1" bg2="lt2" tx2="dk2" accent1="accent1" accent2="accent2" accent3="accent3" accent4="accent4" accent5="accent5" accent6="accent6" hlink="hlink" folHlink="folHlink"/>
  <p:sldLayoutIdLst>
    <p:sldLayoutId id="2147483774" r:id="rId1"/>
    <p:sldLayoutId id="2147483776" r:id="rId2"/>
    <p:sldLayoutId id="2147483778" r:id="rId3"/>
    <p:sldLayoutId id="2147483780" r:id="rId4"/>
    <p:sldLayoutId id="2147483782" r:id="rId5"/>
    <p:sldLayoutId id="2147483783" r:id="rId6"/>
    <p:sldLayoutId id="2147483825" r:id="rId7"/>
    <p:sldLayoutId id="2147483826" r:id="rId8"/>
    <p:sldLayoutId id="2147483815" r:id="rId9"/>
    <p:sldLayoutId id="2147483823" r:id="rId10"/>
    <p:sldLayoutId id="2147483824"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6" r:id="rId43"/>
    <p:sldLayoutId id="2147483817" r:id="rId44"/>
    <p:sldLayoutId id="2147483818" r:id="rId45"/>
    <p:sldLayoutId id="2147483819" r:id="rId46"/>
    <p:sldLayoutId id="2147483820" r:id="rId47"/>
    <p:sldLayoutId id="2147483821" r:id="rId48"/>
    <p:sldLayoutId id="2147483822" r:id="rId49"/>
    <p:sldLayoutId id="2147483827" r:id="rId50"/>
    <p:sldLayoutId id="2147483828" r:id="rId51"/>
    <p:sldLayoutId id="2147483830" r:id="rId52"/>
    <p:sldLayoutId id="2147483832"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gentshack-es"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6.svg"/><Relationship Id="rId11" Type="http://schemas.openxmlformats.org/officeDocument/2006/relationships/image" Target="../media/image61.sv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hyperlink" Target="https://aka.ms/creative-writer-agen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github.com/Azure-Samples/agent-openai-java-banking-assistant" TargetMode="External"/><Relationship Id="rId7"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65.svg"/><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jpe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69.jpe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emf"/><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gentshack-e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aka.ms/agentshack/discord"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79.png"/><Relationship Id="rId11" Type="http://schemas.openxmlformats.org/officeDocument/2006/relationships/image" Target="../media/image72.png"/><Relationship Id="rId5" Type="http://schemas.openxmlformats.org/officeDocument/2006/relationships/image" Target="../media/image78.sv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4.png"/><Relationship Id="rId7" Type="http://schemas.openxmlformats.org/officeDocument/2006/relationships/image" Target="../media/image86.jpe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7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50.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 Id="rId9"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95.svg"/></Relationships>
</file>

<file path=ppt/slides/_rels/slide27.xml.rels><?xml version="1.0" encoding="UTF-8" standalone="yes"?>
<Relationships xmlns="http://schemas.openxmlformats.org/package/2006/relationships"><Relationship Id="rId2" Type="http://schemas.openxmlformats.org/officeDocument/2006/relationships/hyperlink" Target="https://modelcontextprotocol.io/" TargetMode="Externa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aka.ms/agentshack-pt" TargetMode="External"/><Relationship Id="rId2" Type="http://schemas.openxmlformats.org/officeDocument/2006/relationships/hyperlink" Target="https://aka.ms/agentshack" TargetMode="External"/><Relationship Id="rId1" Type="http://schemas.openxmlformats.org/officeDocument/2006/relationships/slideLayout" Target="../slideLayouts/slideLayout12.xml"/><Relationship Id="rId4" Type="http://schemas.openxmlformats.org/officeDocument/2006/relationships/hyperlink" Target="https://aka.ms/agentshack-zh"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hyperlink" Target="https://learn.microsoft.com/azure/ai-foundry/how-to/develop/agent-evaluate-sdk"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ai-agents-beginners" TargetMode="External"/><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62.png"/><Relationship Id="rId7" Type="http://schemas.openxmlformats.org/officeDocument/2006/relationships/image" Target="../media/image102.png"/><Relationship Id="rId2" Type="http://schemas.openxmlformats.org/officeDocument/2006/relationships/image" Target="../media/image99.jpeg"/><Relationship Id="rId1" Type="http://schemas.openxmlformats.org/officeDocument/2006/relationships/slideLayout" Target="../slideLayouts/slideLayout13.xml"/><Relationship Id="rId6" Type="http://schemas.openxmlformats.org/officeDocument/2006/relationships/image" Target="../media/image101.svg"/><Relationship Id="rId11" Type="http://schemas.openxmlformats.org/officeDocument/2006/relationships/hyperlink" Target="https://developer.microsoft.com/reactor/series/S-1505" TargetMode="External"/><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63.svg"/><Relationship Id="rId9" Type="http://schemas.openxmlformats.org/officeDocument/2006/relationships/image" Target="../media/image10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13.xml"/><Relationship Id="rId5" Type="http://schemas.openxmlformats.org/officeDocument/2006/relationships/image" Target="../media/image63.svg"/><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hyperlink" Target="https://aka.ms/agentshack/register"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hyperlink" Target="https://aka.ms/agentshack-es" TargetMode="External"/><Relationship Id="rId4" Type="http://schemas.openxmlformats.org/officeDocument/2006/relationships/hyperlink" Target="https://aka.ms/agentshack/discord"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ka.ms/agentshack/register"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hyperlink" Target="https://aka.ms/agentshack/submit"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hyperlink" Target="https://aka.ms/agentshack-es/recursos-pregunta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aka.ms/agentshack/discor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aka.ms/ai-agents-beginners" TargetMode="External"/><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BF30-2A32-D8B8-F7F1-7C2A2DF686C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06A42F-B2A9-A2B2-40A4-A23C01432262}"/>
              </a:ext>
            </a:extLst>
          </p:cNvPr>
          <p:cNvSpPr>
            <a:spLocks noGrp="1"/>
          </p:cNvSpPr>
          <p:nvPr>
            <p:ph type="title"/>
          </p:nvPr>
        </p:nvSpPr>
        <p:spPr>
          <a:xfrm>
            <a:off x="584200" y="2856668"/>
            <a:ext cx="7613032" cy="677108"/>
          </a:xfrm>
        </p:spPr>
        <p:txBody>
          <a:bodyPr/>
          <a:lstStyle/>
          <a:p>
            <a:r>
              <a:rPr lang="en-US" sz="4400"/>
              <a:t>Hackathon de agentes de IA</a:t>
            </a:r>
          </a:p>
        </p:txBody>
      </p:sp>
      <p:sp>
        <p:nvSpPr>
          <p:cNvPr id="5" name="Text Placeholder 4">
            <a:extLst>
              <a:ext uri="{FF2B5EF4-FFF2-40B4-BE49-F238E27FC236}">
                <a16:creationId xmlns:a16="http://schemas.microsoft.com/office/drawing/2014/main" id="{3F088901-41BB-073F-F21F-950774B92FFD}"/>
              </a:ext>
            </a:extLst>
          </p:cNvPr>
          <p:cNvSpPr>
            <a:spLocks noGrp="1"/>
          </p:cNvSpPr>
          <p:nvPr>
            <p:ph type="body" sz="quarter" idx="12"/>
          </p:nvPr>
        </p:nvSpPr>
        <p:spPr>
          <a:xfrm>
            <a:off x="584200" y="3962400"/>
            <a:ext cx="5577840" cy="738664"/>
          </a:xfrm>
        </p:spPr>
        <p:txBody>
          <a:bodyPr/>
          <a:lstStyle/>
          <a:p>
            <a:r>
              <a:rPr lang="en-US" sz="2400"/>
              <a:t>¡Crea, innova y #HackeamosJuntos! </a:t>
            </a:r>
            <a:r>
              <a:rPr lang="en-US" sz="2400">
                <a:hlinkClick r:id="rId3"/>
              </a:rPr>
              <a:t>aka.ms/agentshack-es</a:t>
            </a:r>
            <a:endParaRPr lang="en-US" sz="2400"/>
          </a:p>
        </p:txBody>
      </p:sp>
      <p:pic>
        <p:nvPicPr>
          <p:cNvPr id="2" name="Picture 1" descr="A black and grey logo&#10;&#10;AI-generated content may be incorrect.">
            <a:extLst>
              <a:ext uri="{FF2B5EF4-FFF2-40B4-BE49-F238E27FC236}">
                <a16:creationId xmlns:a16="http://schemas.microsoft.com/office/drawing/2014/main" id="{BF5BF115-4353-9B64-ACF2-2B7AA95C51E1}"/>
              </a:ext>
            </a:extLst>
          </p:cNvPr>
          <p:cNvPicPr>
            <a:picLocks noChangeAspect="1"/>
          </p:cNvPicPr>
          <p:nvPr/>
        </p:nvPicPr>
        <p:blipFill>
          <a:blip r:embed="rId4"/>
          <a:stretch>
            <a:fillRect/>
          </a:stretch>
        </p:blipFill>
        <p:spPr>
          <a:xfrm>
            <a:off x="2639083" y="5796650"/>
            <a:ext cx="1468074" cy="596781"/>
          </a:xfrm>
          <a:prstGeom prst="rect">
            <a:avLst/>
          </a:prstGeom>
        </p:spPr>
      </p:pic>
      <p:sp>
        <p:nvSpPr>
          <p:cNvPr id="3" name="Text Placeholder 4">
            <a:extLst>
              <a:ext uri="{FF2B5EF4-FFF2-40B4-BE49-F238E27FC236}">
                <a16:creationId xmlns:a16="http://schemas.microsoft.com/office/drawing/2014/main" id="{EDCE0C13-4496-E623-7B37-B6B2A7E22E38}"/>
              </a:ext>
            </a:extLst>
          </p:cNvPr>
          <p:cNvSpPr txBox="1">
            <a:spLocks/>
          </p:cNvSpPr>
          <p:nvPr/>
        </p:nvSpPr>
        <p:spPr bwMode="white">
          <a:xfrm>
            <a:off x="694374" y="6116432"/>
            <a:ext cx="1944709"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En asociación con</a:t>
            </a:r>
          </a:p>
        </p:txBody>
      </p:sp>
      <p:sp>
        <p:nvSpPr>
          <p:cNvPr id="6" name="Text Placeholder 4">
            <a:extLst>
              <a:ext uri="{FF2B5EF4-FFF2-40B4-BE49-F238E27FC236}">
                <a16:creationId xmlns:a16="http://schemas.microsoft.com/office/drawing/2014/main" id="{50B7E295-02C0-D0BD-3118-BC4C50415907}"/>
              </a:ext>
            </a:extLst>
          </p:cNvPr>
          <p:cNvSpPr txBox="1">
            <a:spLocks/>
          </p:cNvSpPr>
          <p:nvPr/>
        </p:nvSpPr>
        <p:spPr bwMode="white">
          <a:xfrm>
            <a:off x="584200" y="2041758"/>
            <a:ext cx="5577840" cy="36933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rgbClr val="8661C5"/>
                </a:solidFill>
              </a:rPr>
              <a:t>8 de abril – 30 de abril</a:t>
            </a:r>
          </a:p>
        </p:txBody>
      </p:sp>
    </p:spTree>
    <p:extLst>
      <p:ext uri="{BB962C8B-B14F-4D97-AF65-F5344CB8AC3E}">
        <p14:creationId xmlns:p14="http://schemas.microsoft.com/office/powerpoint/2010/main" val="38010584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011E-BF8A-F754-D24C-9961CAA96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C8942-DA45-49E3-ADE6-6766840A6EED}"/>
              </a:ext>
            </a:extLst>
          </p:cNvPr>
          <p:cNvSpPr>
            <a:spLocks noGrp="1"/>
          </p:cNvSpPr>
          <p:nvPr>
            <p:ph type="title"/>
          </p:nvPr>
        </p:nvSpPr>
        <p:spPr>
          <a:xfrm>
            <a:off x="1373886" y="2923669"/>
            <a:ext cx="9144000" cy="747897"/>
          </a:xfrm>
        </p:spPr>
        <p:txBody>
          <a:bodyPr/>
          <a:lstStyle/>
          <a:p>
            <a:pPr algn="ctr"/>
            <a:r>
              <a:rPr lang="en-US" sz="5400" dirty="0"/>
              <a:t>¿Qué puedes construir?</a:t>
            </a:r>
          </a:p>
        </p:txBody>
      </p:sp>
    </p:spTree>
    <p:extLst>
      <p:ext uri="{BB962C8B-B14F-4D97-AF65-F5344CB8AC3E}">
        <p14:creationId xmlns:p14="http://schemas.microsoft.com/office/powerpoint/2010/main" val="69708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E832-2111-E8C5-F03C-D43089FC8E2C}"/>
              </a:ext>
            </a:extLst>
          </p:cNvPr>
          <p:cNvSpPr>
            <a:spLocks noGrp="1"/>
          </p:cNvSpPr>
          <p:nvPr>
            <p:ph type="title"/>
          </p:nvPr>
        </p:nvSpPr>
        <p:spPr/>
        <p:txBody>
          <a:bodyPr/>
          <a:lstStyle/>
          <a:p>
            <a:r>
              <a:rPr lang="en-US"/>
              <a:t>Demo:  Contoso Creative Writer </a:t>
            </a:r>
          </a:p>
        </p:txBody>
      </p:sp>
      <p:grpSp>
        <p:nvGrpSpPr>
          <p:cNvPr id="3" name="Group 2" descr="User input to azure managed identity to azure application container (ACA). Azure monitor to azure application container (ACA). ACA to processing services. Azure AI Studio.&#10;&#10;Processing service 1. Researcher agent. Azure openAI service, bing search, azure AI search.&#10;&#10;Processing service 2. Writer agent. Azure OpenAI service.&#10;&#10;Processing service 3. Editor agent. Azure OpenAI service.&#10;&#10;Processing services to response.">
            <a:extLst>
              <a:ext uri="{FF2B5EF4-FFF2-40B4-BE49-F238E27FC236}">
                <a16:creationId xmlns:a16="http://schemas.microsoft.com/office/drawing/2014/main" id="{B3666A5C-9DFE-C487-3D9C-1CC794FE7312}"/>
              </a:ext>
            </a:extLst>
          </p:cNvPr>
          <p:cNvGrpSpPr/>
          <p:nvPr/>
        </p:nvGrpSpPr>
        <p:grpSpPr>
          <a:xfrm>
            <a:off x="655782" y="1368079"/>
            <a:ext cx="11053078" cy="4989548"/>
            <a:chOff x="655782" y="1368079"/>
            <a:chExt cx="11053078" cy="4989548"/>
          </a:xfrm>
        </p:grpSpPr>
        <p:sp>
          <p:nvSpPr>
            <p:cNvPr id="4" name="Rounded Rectangle 3">
              <a:extLst>
                <a:ext uri="{FF2B5EF4-FFF2-40B4-BE49-F238E27FC236}">
                  <a16:creationId xmlns:a16="http://schemas.microsoft.com/office/drawing/2014/main" id="{E1AAE987-F1EC-69B7-908D-21BFBE190E73}"/>
                </a:ext>
                <a:ext uri="{C183D7F6-B498-43B3-948B-1728B52AA6E4}">
                  <adec:decorative xmlns:adec="http://schemas.microsoft.com/office/drawing/2017/decorative" val="1"/>
                </a:ext>
              </a:extLst>
            </p:cNvPr>
            <p:cNvSpPr/>
            <p:nvPr/>
          </p:nvSpPr>
          <p:spPr bwMode="auto">
            <a:xfrm>
              <a:off x="5292669" y="1368079"/>
              <a:ext cx="3743114" cy="4989548"/>
            </a:xfrm>
            <a:prstGeom prst="roundRect">
              <a:avLst>
                <a:gd name="adj" fmla="val 287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latin typeface="+mj-lt"/>
                  <a:cs typeface="Segoe UI" pitchFamily="34" charset="0"/>
                </a:rPr>
                <a:t>Flujo multiagente</a:t>
              </a:r>
              <a:endParaRPr lang="en-GB" sz="1400" dirty="0">
                <a:latin typeface="+mj-lt"/>
                <a:cs typeface="Segoe UI" pitchFamily="34" charset="0"/>
              </a:endParaRPr>
            </a:p>
          </p:txBody>
        </p:sp>
        <p:sp>
          <p:nvSpPr>
            <p:cNvPr id="6" name="Rounded Rectangle 5">
              <a:extLst>
                <a:ext uri="{FF2B5EF4-FFF2-40B4-BE49-F238E27FC236}">
                  <a16:creationId xmlns:a16="http://schemas.microsoft.com/office/drawing/2014/main" id="{5E5E8FC2-63CB-C533-58DC-5D0BF155C0BB}"/>
                </a:ext>
                <a:ext uri="{C183D7F6-B498-43B3-948B-1728B52AA6E4}">
                  <adec:decorative xmlns:adec="http://schemas.microsoft.com/office/drawing/2017/decorative" val="1"/>
                </a:ext>
              </a:extLst>
            </p:cNvPr>
            <p:cNvSpPr/>
            <p:nvPr/>
          </p:nvSpPr>
          <p:spPr bwMode="auto">
            <a:xfrm>
              <a:off x="655782" y="3265430"/>
              <a:ext cx="1845950" cy="1398109"/>
            </a:xfrm>
            <a:prstGeom prst="roundRect">
              <a:avLst>
                <a:gd name="adj" fmla="val 813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Entrada del usuario</a:t>
              </a:r>
              <a:endParaRPr lang="en-GB" sz="1400">
                <a:solidFill>
                  <a:schemeClr val="tx1"/>
                </a:solidFill>
                <a:latin typeface="+mj-lt"/>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19C1B0A0-566A-C8B7-04B2-77D3CEDA9BA8}"/>
                </a:ext>
                <a:ext uri="{C183D7F6-B498-43B3-948B-1728B52AA6E4}">
                  <adec:decorative xmlns:adec="http://schemas.microsoft.com/office/drawing/2017/decorative" val="1"/>
                </a:ext>
              </a:extLst>
            </p:cNvPr>
            <p:cNvSpPr/>
            <p:nvPr/>
          </p:nvSpPr>
          <p:spPr bwMode="auto">
            <a:xfrm>
              <a:off x="2912363" y="1370752"/>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cs typeface="Segoe UI" pitchFamily="34" charset="0"/>
                </a:rPr>
                <a:t>Azure Monitor</a:t>
              </a:r>
              <a:endParaRPr lang="en-GB" sz="1400" err="1">
                <a:solidFill>
                  <a:schemeClr val="tx1"/>
                </a:solidFill>
                <a:latin typeface="+mj-lt"/>
                <a:cs typeface="Segoe UI" pitchFamily="34" charset="0"/>
              </a:endParaRPr>
            </a:p>
          </p:txBody>
        </p:sp>
        <p:sp>
          <p:nvSpPr>
            <p:cNvPr id="8" name="Rounded Rectangle 7">
              <a:extLst>
                <a:ext uri="{FF2B5EF4-FFF2-40B4-BE49-F238E27FC236}">
                  <a16:creationId xmlns:a16="http://schemas.microsoft.com/office/drawing/2014/main" id="{84B66289-F677-A6D5-766E-FAFED1258B4C}"/>
                </a:ext>
                <a:ext uri="{C183D7F6-B498-43B3-948B-1728B52AA6E4}">
                  <adec:decorative xmlns:adec="http://schemas.microsoft.com/office/drawing/2017/decorative" val="1"/>
                </a:ext>
              </a:extLst>
            </p:cNvPr>
            <p:cNvSpPr/>
            <p:nvPr/>
          </p:nvSpPr>
          <p:spPr bwMode="auto">
            <a:xfrm>
              <a:off x="5636129" y="1863352"/>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Agente investigador</a:t>
              </a:r>
              <a:endParaRPr lang="en-GB" sz="1400" dirty="0">
                <a:solidFill>
                  <a:schemeClr val="tx1"/>
                </a:solidFill>
                <a:latin typeface="+mj-lt"/>
                <a:ea typeface="Segoe UI" pitchFamily="34" charset="0"/>
                <a:cs typeface="Segoe UI" pitchFamily="34" charset="0"/>
              </a:endParaRPr>
            </a:p>
          </p:txBody>
        </p:sp>
        <p:sp>
          <p:nvSpPr>
            <p:cNvPr id="9" name="TextBox 8">
              <a:extLst>
                <a:ext uri="{FF2B5EF4-FFF2-40B4-BE49-F238E27FC236}">
                  <a16:creationId xmlns:a16="http://schemas.microsoft.com/office/drawing/2014/main" id="{71D94DAB-DA14-F85D-602F-FD05AE74D1F5}"/>
                </a:ext>
                <a:ext uri="{C183D7F6-B498-43B3-948B-1728B52AA6E4}">
                  <adec:decorative xmlns:adec="http://schemas.microsoft.com/office/drawing/2017/decorative" val="1"/>
                </a:ext>
              </a:extLst>
            </p:cNvPr>
            <p:cNvSpPr txBox="1"/>
            <p:nvPr/>
          </p:nvSpPr>
          <p:spPr>
            <a:xfrm>
              <a:off x="6112723" y="5844608"/>
              <a:ext cx="2002745" cy="338554"/>
            </a:xfrm>
            <a:prstGeom prst="rect">
              <a:avLst/>
            </a:prstGeom>
            <a:noFill/>
          </p:spPr>
          <p:txBody>
            <a:bodyPr wrap="square" lIns="0" tIns="0" rIns="0" bIns="0" rtlCol="0">
              <a:spAutoFit/>
            </a:bodyPr>
            <a:lstStyle/>
            <a:p>
              <a:pPr algn="ctr"/>
              <a:r>
                <a:rPr lang="en-US" sz="1100" dirty="0"/>
                <a:t>Azure OpenAI </a:t>
              </a:r>
              <a:br>
                <a:rPr lang="en-US" sz="1100" dirty="0"/>
              </a:br>
              <a:r>
                <a:rPr lang="en-US" sz="1100" dirty="0"/>
                <a:t>Service</a:t>
              </a:r>
              <a:endParaRPr lang="en-GB" sz="1100" dirty="0"/>
            </a:p>
          </p:txBody>
        </p:sp>
        <p:sp>
          <p:nvSpPr>
            <p:cNvPr id="10" name="TextBox 9">
              <a:extLst>
                <a:ext uri="{FF2B5EF4-FFF2-40B4-BE49-F238E27FC236}">
                  <a16:creationId xmlns:a16="http://schemas.microsoft.com/office/drawing/2014/main" id="{54F2EC39-5A47-3237-7C03-BCCFF218817E}"/>
                </a:ext>
                <a:ext uri="{C183D7F6-B498-43B3-948B-1728B52AA6E4}">
                  <adec:decorative xmlns:adec="http://schemas.microsoft.com/office/drawing/2017/decorative" val="1"/>
                </a:ext>
              </a:extLst>
            </p:cNvPr>
            <p:cNvSpPr txBox="1"/>
            <p:nvPr/>
          </p:nvSpPr>
          <p:spPr>
            <a:xfrm>
              <a:off x="6041611" y="3599734"/>
              <a:ext cx="913245" cy="338554"/>
            </a:xfrm>
            <a:prstGeom prst="rect">
              <a:avLst/>
            </a:prstGeom>
            <a:noFill/>
          </p:spPr>
          <p:txBody>
            <a:bodyPr wrap="square" lIns="0" tIns="0" rIns="0" bIns="0" rtlCol="0">
              <a:spAutoFit/>
            </a:bodyPr>
            <a:lstStyle/>
            <a:p>
              <a:pPr algn="ctr"/>
              <a:r>
                <a:rPr lang="en-US" sz="1100" dirty="0"/>
                <a:t>Azure OpenAI </a:t>
              </a:r>
              <a:br>
                <a:rPr lang="en-US" sz="1100" dirty="0"/>
              </a:br>
              <a:r>
                <a:rPr lang="en-US" sz="1100" dirty="0"/>
                <a:t>Service</a:t>
              </a:r>
              <a:endParaRPr lang="en-GB" sz="1100" dirty="0"/>
            </a:p>
          </p:txBody>
        </p:sp>
        <p:sp>
          <p:nvSpPr>
            <p:cNvPr id="11" name="TextBox 10">
              <a:extLst>
                <a:ext uri="{FF2B5EF4-FFF2-40B4-BE49-F238E27FC236}">
                  <a16:creationId xmlns:a16="http://schemas.microsoft.com/office/drawing/2014/main" id="{FF8E29A3-7708-2DB3-86D9-211FD3AA657C}"/>
                </a:ext>
                <a:ext uri="{C183D7F6-B498-43B3-948B-1728B52AA6E4}">
                  <adec:decorative xmlns:adec="http://schemas.microsoft.com/office/drawing/2017/decorative" val="1"/>
                </a:ext>
              </a:extLst>
            </p:cNvPr>
            <p:cNvSpPr txBox="1"/>
            <p:nvPr/>
          </p:nvSpPr>
          <p:spPr>
            <a:xfrm>
              <a:off x="5655316" y="2446491"/>
              <a:ext cx="1119657" cy="338554"/>
            </a:xfrm>
            <a:prstGeom prst="rect">
              <a:avLst/>
            </a:prstGeom>
            <a:noFill/>
          </p:spPr>
          <p:txBody>
            <a:bodyPr wrap="square" lIns="0" tIns="0" rIns="0" bIns="0" rtlCol="0">
              <a:spAutoFit/>
            </a:bodyPr>
            <a:lstStyle/>
            <a:p>
              <a:pPr algn="ctr"/>
              <a:r>
                <a:rPr lang="en-US" sz="1100" dirty="0"/>
                <a:t>Azure OpenAI </a:t>
              </a:r>
              <a:br>
                <a:rPr lang="en-US" sz="1100" dirty="0"/>
              </a:br>
              <a:r>
                <a:rPr lang="en-US" sz="1100" dirty="0"/>
                <a:t>Service</a:t>
              </a:r>
              <a:endParaRPr lang="en-GB" sz="1100" dirty="0"/>
            </a:p>
          </p:txBody>
        </p:sp>
        <p:sp>
          <p:nvSpPr>
            <p:cNvPr id="12" name="TextBox 11">
              <a:extLst>
                <a:ext uri="{FF2B5EF4-FFF2-40B4-BE49-F238E27FC236}">
                  <a16:creationId xmlns:a16="http://schemas.microsoft.com/office/drawing/2014/main" id="{48B07C71-89AC-B2D9-428E-12B15195B331}"/>
                </a:ext>
                <a:ext uri="{C183D7F6-B498-43B3-948B-1728B52AA6E4}">
                  <adec:decorative xmlns:adec="http://schemas.microsoft.com/office/drawing/2017/decorative" val="1"/>
                </a:ext>
              </a:extLst>
            </p:cNvPr>
            <p:cNvSpPr txBox="1"/>
            <p:nvPr/>
          </p:nvSpPr>
          <p:spPr>
            <a:xfrm>
              <a:off x="6615118" y="2446491"/>
              <a:ext cx="1119657" cy="338554"/>
            </a:xfrm>
            <a:prstGeom prst="rect">
              <a:avLst/>
            </a:prstGeom>
            <a:noFill/>
          </p:spPr>
          <p:txBody>
            <a:bodyPr wrap="square" lIns="0" tIns="0" rIns="0" bIns="0" rtlCol="0">
              <a:spAutoFit/>
            </a:bodyPr>
            <a:lstStyle/>
            <a:p>
              <a:pPr algn="ctr"/>
              <a:r>
                <a:rPr lang="en-US" sz="1100" dirty="0"/>
                <a:t>Grounding </a:t>
              </a:r>
              <a:br>
                <a:rPr lang="en-US" sz="1100" dirty="0"/>
              </a:br>
              <a:r>
                <a:rPr lang="en-US" sz="1100" dirty="0"/>
                <a:t>with Bing</a:t>
              </a:r>
              <a:endParaRPr lang="en-GB" sz="1100" dirty="0"/>
            </a:p>
          </p:txBody>
        </p:sp>
        <p:sp>
          <p:nvSpPr>
            <p:cNvPr id="13" name="TextBox 12">
              <a:extLst>
                <a:ext uri="{FF2B5EF4-FFF2-40B4-BE49-F238E27FC236}">
                  <a16:creationId xmlns:a16="http://schemas.microsoft.com/office/drawing/2014/main" id="{BB5F9AEE-A597-8B0B-E35E-2494AF058CDA}"/>
                </a:ext>
                <a:ext uri="{C183D7F6-B498-43B3-948B-1728B52AA6E4}">
                  <adec:decorative xmlns:adec="http://schemas.microsoft.com/office/drawing/2017/decorative" val="1"/>
                </a:ext>
              </a:extLst>
            </p:cNvPr>
            <p:cNvSpPr txBox="1"/>
            <p:nvPr/>
          </p:nvSpPr>
          <p:spPr>
            <a:xfrm>
              <a:off x="7546572" y="2446491"/>
              <a:ext cx="1119657" cy="338554"/>
            </a:xfrm>
            <a:prstGeom prst="rect">
              <a:avLst/>
            </a:prstGeom>
            <a:noFill/>
          </p:spPr>
          <p:txBody>
            <a:bodyPr wrap="square" lIns="0" tIns="0" rIns="0" bIns="0" rtlCol="0">
              <a:spAutoFit/>
            </a:bodyPr>
            <a:lstStyle/>
            <a:p>
              <a:pPr algn="ctr"/>
              <a:r>
                <a:rPr lang="en-US" sz="1100"/>
                <a:t>Azure AI</a:t>
              </a:r>
              <a:br>
                <a:rPr lang="en-US" sz="1100"/>
              </a:br>
              <a:r>
                <a:rPr lang="en-US" sz="1100"/>
                <a:t>Search</a:t>
              </a:r>
              <a:endParaRPr lang="en-GB" sz="1100"/>
            </a:p>
          </p:txBody>
        </p:sp>
        <p:pic>
          <p:nvPicPr>
            <p:cNvPr id="14" name="Graphic 13">
              <a:extLst>
                <a:ext uri="{FF2B5EF4-FFF2-40B4-BE49-F238E27FC236}">
                  <a16:creationId xmlns:a16="http://schemas.microsoft.com/office/drawing/2014/main" id="{952EA355-5E06-17B9-0CA4-2E93B004D0B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435" y="2213057"/>
              <a:ext cx="216791" cy="216789"/>
            </a:xfrm>
            <a:prstGeom prst="rect">
              <a:avLst/>
            </a:prstGeom>
          </p:spPr>
        </p:pic>
        <p:pic>
          <p:nvPicPr>
            <p:cNvPr id="15" name="Graphic 14">
              <a:extLst>
                <a:ext uri="{FF2B5EF4-FFF2-40B4-BE49-F238E27FC236}">
                  <a16:creationId xmlns:a16="http://schemas.microsoft.com/office/drawing/2014/main" id="{0381F671-BEF9-DBCA-2F52-EDCDBBD883B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9842" y="3368184"/>
              <a:ext cx="216785" cy="216785"/>
            </a:xfrm>
            <a:prstGeom prst="rect">
              <a:avLst/>
            </a:prstGeom>
          </p:spPr>
        </p:pic>
        <p:pic>
          <p:nvPicPr>
            <p:cNvPr id="16" name="Graphic 15">
              <a:extLst>
                <a:ext uri="{FF2B5EF4-FFF2-40B4-BE49-F238E27FC236}">
                  <a16:creationId xmlns:a16="http://schemas.microsoft.com/office/drawing/2014/main" id="{5313C940-C205-582B-2F4E-73521AD7E7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6415" y="5583332"/>
              <a:ext cx="216785" cy="216785"/>
            </a:xfrm>
            <a:prstGeom prst="rect">
              <a:avLst/>
            </a:prstGeom>
          </p:spPr>
        </p:pic>
        <p:pic>
          <p:nvPicPr>
            <p:cNvPr id="17" name="Graphic 16">
              <a:extLst>
                <a:ext uri="{FF2B5EF4-FFF2-40B4-BE49-F238E27FC236}">
                  <a16:creationId xmlns:a16="http://schemas.microsoft.com/office/drawing/2014/main" id="{3C451A46-3175-4215-8BCF-30B9FDE539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3352" y="2178776"/>
              <a:ext cx="285353" cy="285353"/>
            </a:xfrm>
            <a:prstGeom prst="rect">
              <a:avLst/>
            </a:prstGeom>
          </p:spPr>
        </p:pic>
        <p:sp>
          <p:nvSpPr>
            <p:cNvPr id="20" name="Rounded Rectangle 19">
              <a:extLst>
                <a:ext uri="{FF2B5EF4-FFF2-40B4-BE49-F238E27FC236}">
                  <a16:creationId xmlns:a16="http://schemas.microsoft.com/office/drawing/2014/main" id="{32CAA408-8324-7A56-8F06-605312D030EC}"/>
                </a:ext>
                <a:ext uri="{C183D7F6-B498-43B3-948B-1728B52AA6E4}">
                  <adec:decorative xmlns:adec="http://schemas.microsoft.com/office/drawing/2017/decorative" val="1"/>
                </a:ext>
              </a:extLst>
            </p:cNvPr>
            <p:cNvSpPr/>
            <p:nvPr/>
          </p:nvSpPr>
          <p:spPr bwMode="auto">
            <a:xfrm>
              <a:off x="2912363" y="3265431"/>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cs typeface="Segoe UI" pitchFamily="34" charset="0"/>
                </a:rPr>
                <a:t>Azure Container Apps (ACA)</a:t>
              </a:r>
            </a:p>
            <a:p>
              <a:pPr algn="ctr" defTabSz="932472" fontAlgn="base">
                <a:spcBef>
                  <a:spcPct val="0"/>
                </a:spcBef>
                <a:spcAft>
                  <a:spcPct val="0"/>
                </a:spcAft>
              </a:pPr>
              <a:endParaRPr lang="en-US" sz="1400">
                <a:latin typeface="+mj-lt"/>
                <a:cs typeface="Segoe UI" pitchFamily="34" charset="0"/>
              </a:endParaRPr>
            </a:p>
            <a:p>
              <a:pPr algn="ctr" defTabSz="932472" fontAlgn="base">
                <a:spcBef>
                  <a:spcPct val="0"/>
                </a:spcBef>
                <a:spcAft>
                  <a:spcPct val="0"/>
                </a:spcAft>
              </a:pPr>
              <a:endParaRPr lang="en-US" sz="1400">
                <a:solidFill>
                  <a:schemeClr val="tx1"/>
                </a:solidFill>
                <a:latin typeface="+mj-lt"/>
                <a:cs typeface="Segoe UI" pitchFamily="34" charset="0"/>
              </a:endParaRPr>
            </a:p>
            <a:p>
              <a:pPr algn="ctr" defTabSz="932472" fontAlgn="base">
                <a:spcBef>
                  <a:spcPct val="0"/>
                </a:spcBef>
                <a:spcAft>
                  <a:spcPct val="0"/>
                </a:spcAft>
              </a:pPr>
              <a:endParaRPr lang="en-GB" sz="1400">
                <a:solidFill>
                  <a:schemeClr val="tx1"/>
                </a:solidFill>
                <a:latin typeface="+mj-lt"/>
                <a:cs typeface="Segoe UI" pitchFamily="34" charset="0"/>
              </a:endParaRPr>
            </a:p>
          </p:txBody>
        </p:sp>
        <p:pic>
          <p:nvPicPr>
            <p:cNvPr id="21" name="Graphic 20">
              <a:extLst>
                <a:ext uri="{FF2B5EF4-FFF2-40B4-BE49-F238E27FC236}">
                  <a16:creationId xmlns:a16="http://schemas.microsoft.com/office/drawing/2014/main" id="{FA7E8C8E-F7A4-0ABD-F11B-471EA892EBB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2649" y="1913834"/>
              <a:ext cx="604138" cy="604138"/>
            </a:xfrm>
            <a:prstGeom prst="rect">
              <a:avLst/>
            </a:prstGeom>
          </p:spPr>
        </p:pic>
        <p:pic>
          <p:nvPicPr>
            <p:cNvPr id="22" name="Picture 4">
              <a:extLst>
                <a:ext uri="{FF2B5EF4-FFF2-40B4-BE49-F238E27FC236}">
                  <a16:creationId xmlns:a16="http://schemas.microsoft.com/office/drawing/2014/main" id="{89877134-064C-28AB-96BD-9AB57930DDBE}"/>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6477" y="3705959"/>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C927402D-98C8-C0D2-9093-BDDFB8C7748B}"/>
                </a:ext>
                <a:ext uri="{C183D7F6-B498-43B3-948B-1728B52AA6E4}">
                  <adec:decorative xmlns:adec="http://schemas.microsoft.com/office/drawing/2017/decorative" val="1"/>
                </a:ext>
              </a:extLst>
            </p:cNvPr>
            <p:cNvSpPr/>
            <p:nvPr/>
          </p:nvSpPr>
          <p:spPr bwMode="auto">
            <a:xfrm>
              <a:off x="9764150" y="3130540"/>
              <a:ext cx="1944710" cy="1398109"/>
            </a:xfrm>
            <a:prstGeom prst="roundRect">
              <a:avLst>
                <a:gd name="adj" fmla="val 1012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cs typeface="Segoe UI" pitchFamily="34" charset="0"/>
                </a:rPr>
                <a:t>Respuesta</a:t>
              </a:r>
              <a:endParaRPr lang="en-GB" sz="1400" err="1">
                <a:solidFill>
                  <a:schemeClr val="tx1"/>
                </a:solidFill>
                <a:latin typeface="+mj-lt"/>
                <a:cs typeface="Segoe UI" pitchFamily="34" charset="0"/>
              </a:endParaRPr>
            </a:p>
          </p:txBody>
        </p:sp>
        <p:pic>
          <p:nvPicPr>
            <p:cNvPr id="24" name="Picture 4">
              <a:extLst>
                <a:ext uri="{FF2B5EF4-FFF2-40B4-BE49-F238E27FC236}">
                  <a16:creationId xmlns:a16="http://schemas.microsoft.com/office/drawing/2014/main" id="{27E54859-D7B2-093B-C46B-2DD2856FFD60}"/>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6318" y="355493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60C99CC6-83A2-C304-4F2B-343632E8DC2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0114" y="2208993"/>
              <a:ext cx="148920" cy="224917"/>
            </a:xfrm>
            <a:prstGeom prst="rect">
              <a:avLst/>
            </a:prstGeom>
          </p:spPr>
        </p:pic>
        <p:cxnSp>
          <p:nvCxnSpPr>
            <p:cNvPr id="27" name="Straight Arrow Connector 26">
              <a:extLst>
                <a:ext uri="{FF2B5EF4-FFF2-40B4-BE49-F238E27FC236}">
                  <a16:creationId xmlns:a16="http://schemas.microsoft.com/office/drawing/2014/main" id="{3E2DC45A-833E-7260-7DCF-6AD76FEAD7FA}"/>
                </a:ext>
                <a:ext uri="{C183D7F6-B498-43B3-948B-1728B52AA6E4}">
                  <adec:decorative xmlns:adec="http://schemas.microsoft.com/office/drawing/2017/decorative" val="1"/>
                </a:ext>
              </a:extLst>
            </p:cNvPr>
            <p:cNvCxnSpPr/>
            <p:nvPr/>
          </p:nvCxnSpPr>
          <p:spPr>
            <a:xfrm>
              <a:off x="2532973" y="3964486"/>
              <a:ext cx="379390"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C0ED5B-AAE8-F9D9-B7F5-47F03616D244}"/>
                </a:ext>
                <a:ext uri="{C183D7F6-B498-43B3-948B-1728B52AA6E4}">
                  <adec:decorative xmlns:adec="http://schemas.microsoft.com/office/drawing/2017/decorative" val="1"/>
                </a:ext>
              </a:extLst>
            </p:cNvPr>
            <p:cNvCxnSpPr/>
            <p:nvPr/>
          </p:nvCxnSpPr>
          <p:spPr>
            <a:xfrm flipV="1">
              <a:off x="3884718" y="2768861"/>
              <a:ext cx="0" cy="496570"/>
            </a:xfrm>
            <a:prstGeom prst="straightConnector1">
              <a:avLst/>
            </a:prstGeom>
            <a:ln w="12700" cap="rnd">
              <a:solidFill>
                <a:srgbClr val="B1B3B3"/>
              </a:solidFill>
              <a:headEnd type="arrow"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9" name="Connector: Elbow 1024">
              <a:extLst>
                <a:ext uri="{FF2B5EF4-FFF2-40B4-BE49-F238E27FC236}">
                  <a16:creationId xmlns:a16="http://schemas.microsoft.com/office/drawing/2014/main" id="{EEA3FC18-6A40-366C-80A7-B54FF94781D7}"/>
                </a:ext>
                <a:ext uri="{C183D7F6-B498-43B3-948B-1728B52AA6E4}">
                  <adec:decorative xmlns:adec="http://schemas.microsoft.com/office/drawing/2017/decorative" val="1"/>
                </a:ext>
              </a:extLst>
            </p:cNvPr>
            <p:cNvCxnSpPr>
              <a:cxnSpLocks/>
            </p:cNvCxnSpPr>
            <p:nvPr/>
          </p:nvCxnSpPr>
          <p:spPr>
            <a:xfrm>
              <a:off x="8679066" y="2344275"/>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B263DE-0F66-5B00-DD57-34A23E4CADF3}"/>
                </a:ext>
                <a:ext uri="{C183D7F6-B498-43B3-948B-1728B52AA6E4}">
                  <adec:decorative xmlns:adec="http://schemas.microsoft.com/office/drawing/2017/decorative" val="1"/>
                </a:ext>
              </a:extLst>
            </p:cNvPr>
            <p:cNvCxnSpPr>
              <a:cxnSpLocks/>
              <a:stCxn id="4" idx="3"/>
              <a:endCxn id="23" idx="1"/>
            </p:cNvCxnSpPr>
            <p:nvPr/>
          </p:nvCxnSpPr>
          <p:spPr>
            <a:xfrm flipV="1">
              <a:off x="9035783" y="3829595"/>
              <a:ext cx="728367"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1" name="Connector: Elbow 1032">
              <a:extLst>
                <a:ext uri="{FF2B5EF4-FFF2-40B4-BE49-F238E27FC236}">
                  <a16:creationId xmlns:a16="http://schemas.microsoft.com/office/drawing/2014/main" id="{9CBFA725-EB6D-C837-CAA4-19A0CD2E55F7}"/>
                </a:ext>
                <a:ext uri="{C183D7F6-B498-43B3-948B-1728B52AA6E4}">
                  <adec:decorative xmlns:adec="http://schemas.microsoft.com/office/drawing/2017/decorative" val="1"/>
                </a:ext>
              </a:extLst>
            </p:cNvPr>
            <p:cNvCxnSpPr>
              <a:cxnSpLocks/>
              <a:stCxn id="20" idx="2"/>
            </p:cNvCxnSpPr>
            <p:nvPr/>
          </p:nvCxnSpPr>
          <p:spPr>
            <a:xfrm rot="16200000" flipH="1">
              <a:off x="4234504" y="4313753"/>
              <a:ext cx="708378" cy="1407951"/>
            </a:xfrm>
            <a:prstGeom prst="bentConnector2">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Rounded Rectangle 10">
              <a:extLst>
                <a:ext uri="{FF2B5EF4-FFF2-40B4-BE49-F238E27FC236}">
                  <a16:creationId xmlns:a16="http://schemas.microsoft.com/office/drawing/2014/main" id="{0318AC8F-4E97-8C66-3CEF-C750F72D5008}"/>
                </a:ext>
                <a:ext uri="{C183D7F6-B498-43B3-948B-1728B52AA6E4}">
                  <adec:decorative xmlns:adec="http://schemas.microsoft.com/office/drawing/2017/decorative" val="1"/>
                </a:ext>
              </a:extLst>
            </p:cNvPr>
            <p:cNvSpPr/>
            <p:nvPr/>
          </p:nvSpPr>
          <p:spPr bwMode="auto">
            <a:xfrm>
              <a:off x="5648829" y="2982275"/>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Agente de producto</a:t>
              </a:r>
              <a:endParaRPr lang="en-GB" sz="1400" dirty="0">
                <a:solidFill>
                  <a:schemeClr val="tx1"/>
                </a:solidFill>
                <a:latin typeface="+mj-lt"/>
                <a:ea typeface="Segoe UI" pitchFamily="34" charset="0"/>
                <a:cs typeface="Segoe UI" pitchFamily="34" charset="0"/>
              </a:endParaRPr>
            </a:p>
          </p:txBody>
        </p:sp>
        <p:sp>
          <p:nvSpPr>
            <p:cNvPr id="34" name="Rounded Rectangle 10">
              <a:extLst>
                <a:ext uri="{FF2B5EF4-FFF2-40B4-BE49-F238E27FC236}">
                  <a16:creationId xmlns:a16="http://schemas.microsoft.com/office/drawing/2014/main" id="{7ED9A47F-1732-2194-7484-E7E7027A2F65}"/>
                </a:ext>
                <a:ext uri="{C183D7F6-B498-43B3-948B-1728B52AA6E4}">
                  <adec:decorative xmlns:adec="http://schemas.microsoft.com/office/drawing/2017/decorative" val="1"/>
                </a:ext>
              </a:extLst>
            </p:cNvPr>
            <p:cNvSpPr/>
            <p:nvPr/>
          </p:nvSpPr>
          <p:spPr bwMode="auto">
            <a:xfrm>
              <a:off x="5639219" y="4103646"/>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Agente escritor</a:t>
              </a:r>
              <a:endParaRPr lang="en-GB" sz="1400" dirty="0">
                <a:solidFill>
                  <a:schemeClr val="tx1"/>
                </a:solidFill>
                <a:latin typeface="+mj-lt"/>
                <a:ea typeface="Segoe UI" pitchFamily="34" charset="0"/>
                <a:cs typeface="Segoe UI" pitchFamily="34" charset="0"/>
              </a:endParaRPr>
            </a:p>
          </p:txBody>
        </p:sp>
        <p:sp>
          <p:nvSpPr>
            <p:cNvPr id="35" name="Rounded Rectangle 10">
              <a:extLst>
                <a:ext uri="{FF2B5EF4-FFF2-40B4-BE49-F238E27FC236}">
                  <a16:creationId xmlns:a16="http://schemas.microsoft.com/office/drawing/2014/main" id="{77C55C80-4851-FC58-782E-584959F0AEDE}"/>
                </a:ext>
                <a:ext uri="{C183D7F6-B498-43B3-948B-1728B52AA6E4}">
                  <adec:decorative xmlns:adec="http://schemas.microsoft.com/office/drawing/2017/decorative" val="1"/>
                </a:ext>
              </a:extLst>
            </p:cNvPr>
            <p:cNvSpPr/>
            <p:nvPr/>
          </p:nvSpPr>
          <p:spPr bwMode="auto">
            <a:xfrm>
              <a:off x="5655526" y="5223184"/>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Agente editor</a:t>
              </a:r>
              <a:endParaRPr lang="en-GB" sz="1400" dirty="0">
                <a:solidFill>
                  <a:schemeClr val="tx1"/>
                </a:solidFill>
                <a:latin typeface="+mj-lt"/>
                <a:ea typeface="Segoe UI" pitchFamily="34" charset="0"/>
                <a:cs typeface="Segoe UI" pitchFamily="34" charset="0"/>
              </a:endParaRPr>
            </a:p>
          </p:txBody>
        </p:sp>
        <p:sp>
          <p:nvSpPr>
            <p:cNvPr id="36" name="TextBox 35">
              <a:extLst>
                <a:ext uri="{FF2B5EF4-FFF2-40B4-BE49-F238E27FC236}">
                  <a16:creationId xmlns:a16="http://schemas.microsoft.com/office/drawing/2014/main" id="{239B59A3-888C-FD86-B959-0C05AB034CFB}"/>
                </a:ext>
                <a:ext uri="{C183D7F6-B498-43B3-948B-1728B52AA6E4}">
                  <adec:decorative xmlns:adec="http://schemas.microsoft.com/office/drawing/2017/decorative" val="1"/>
                </a:ext>
              </a:extLst>
            </p:cNvPr>
            <p:cNvSpPr txBox="1"/>
            <p:nvPr/>
          </p:nvSpPr>
          <p:spPr>
            <a:xfrm>
              <a:off x="7146529" y="3584072"/>
              <a:ext cx="1119657" cy="338554"/>
            </a:xfrm>
            <a:prstGeom prst="rect">
              <a:avLst/>
            </a:prstGeom>
            <a:noFill/>
          </p:spPr>
          <p:txBody>
            <a:bodyPr wrap="square" lIns="0" tIns="0" rIns="0" bIns="0" rtlCol="0">
              <a:spAutoFit/>
            </a:bodyPr>
            <a:lstStyle/>
            <a:p>
              <a:pPr algn="ctr"/>
              <a:r>
                <a:rPr lang="en-US" sz="1100"/>
                <a:t>Azure AI</a:t>
              </a:r>
              <a:br>
                <a:rPr lang="en-US" sz="1100"/>
              </a:br>
              <a:r>
                <a:rPr lang="en-US" sz="1100"/>
                <a:t>Search</a:t>
              </a:r>
              <a:endParaRPr lang="en-GB" sz="1100"/>
            </a:p>
          </p:txBody>
        </p:sp>
        <p:pic>
          <p:nvPicPr>
            <p:cNvPr id="37" name="Graphic 36">
              <a:extLst>
                <a:ext uri="{FF2B5EF4-FFF2-40B4-BE49-F238E27FC236}">
                  <a16:creationId xmlns:a16="http://schemas.microsoft.com/office/drawing/2014/main" id="{33E81519-A2A9-BA4F-0AC1-528D4A7015D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3309" y="3316357"/>
              <a:ext cx="285353" cy="285353"/>
            </a:xfrm>
            <a:prstGeom prst="rect">
              <a:avLst/>
            </a:prstGeom>
          </p:spPr>
        </p:pic>
        <p:sp>
          <p:nvSpPr>
            <p:cNvPr id="38" name="TextBox 37">
              <a:extLst>
                <a:ext uri="{FF2B5EF4-FFF2-40B4-BE49-F238E27FC236}">
                  <a16:creationId xmlns:a16="http://schemas.microsoft.com/office/drawing/2014/main" id="{940C23EE-4FA3-054E-4CC9-D12D3EB3C198}"/>
                </a:ext>
                <a:ext uri="{C183D7F6-B498-43B3-948B-1728B52AA6E4}">
                  <adec:decorative xmlns:adec="http://schemas.microsoft.com/office/drawing/2017/decorative" val="1"/>
                </a:ext>
              </a:extLst>
            </p:cNvPr>
            <p:cNvSpPr txBox="1"/>
            <p:nvPr/>
          </p:nvSpPr>
          <p:spPr>
            <a:xfrm>
              <a:off x="6687332" y="4710807"/>
              <a:ext cx="913245" cy="338554"/>
            </a:xfrm>
            <a:prstGeom prst="rect">
              <a:avLst/>
            </a:prstGeom>
            <a:noFill/>
          </p:spPr>
          <p:txBody>
            <a:bodyPr wrap="square" lIns="0" tIns="0" rIns="0" bIns="0" rtlCol="0">
              <a:spAutoFit/>
            </a:bodyPr>
            <a:lstStyle/>
            <a:p>
              <a:pPr algn="ctr"/>
              <a:r>
                <a:rPr lang="en-US" sz="1100" dirty="0"/>
                <a:t>Azure OpenAI </a:t>
              </a:r>
              <a:br>
                <a:rPr lang="en-US" sz="1100" dirty="0"/>
              </a:br>
              <a:r>
                <a:rPr lang="en-US" sz="1100" dirty="0"/>
                <a:t>Service</a:t>
              </a:r>
              <a:endParaRPr lang="en-GB" sz="1100" dirty="0"/>
            </a:p>
          </p:txBody>
        </p:sp>
        <p:pic>
          <p:nvPicPr>
            <p:cNvPr id="39" name="Graphic 38">
              <a:extLst>
                <a:ext uri="{FF2B5EF4-FFF2-40B4-BE49-F238E27FC236}">
                  <a16:creationId xmlns:a16="http://schemas.microsoft.com/office/drawing/2014/main" id="{DBE2912E-F5B1-34D2-FE19-4DF2924BB74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5563" y="4479257"/>
              <a:ext cx="216785" cy="216785"/>
            </a:xfrm>
            <a:prstGeom prst="rect">
              <a:avLst/>
            </a:prstGeom>
          </p:spPr>
        </p:pic>
        <p:cxnSp>
          <p:nvCxnSpPr>
            <p:cNvPr id="40" name="Connector: Elbow 55">
              <a:extLst>
                <a:ext uri="{FF2B5EF4-FFF2-40B4-BE49-F238E27FC236}">
                  <a16:creationId xmlns:a16="http://schemas.microsoft.com/office/drawing/2014/main" id="{3BE38363-27EA-53F4-7B77-635C5A0967A0}"/>
                </a:ext>
                <a:ext uri="{C183D7F6-B498-43B3-948B-1728B52AA6E4}">
                  <adec:decorative xmlns:adec="http://schemas.microsoft.com/office/drawing/2017/decorative" val="1"/>
                </a:ext>
              </a:extLst>
            </p:cNvPr>
            <p:cNvCxnSpPr>
              <a:cxnSpLocks/>
            </p:cNvCxnSpPr>
            <p:nvPr/>
          </p:nvCxnSpPr>
          <p:spPr>
            <a:xfrm rot="16200000" flipH="1">
              <a:off x="8246291" y="4056820"/>
              <a:ext cx="910982" cy="27844"/>
            </a:xfrm>
            <a:prstGeom prst="bentConnector4">
              <a:avLst>
                <a:gd name="adj1" fmla="val 37"/>
                <a:gd name="adj2" fmla="val 753764"/>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1" name="Connector: Elbow 1031">
              <a:extLst>
                <a:ext uri="{FF2B5EF4-FFF2-40B4-BE49-F238E27FC236}">
                  <a16:creationId xmlns:a16="http://schemas.microsoft.com/office/drawing/2014/main" id="{CEF8DDA2-99C5-7C49-4189-47BA28261958}"/>
                </a:ext>
                <a:ext uri="{C183D7F6-B498-43B3-948B-1728B52AA6E4}">
                  <adec:decorative xmlns:adec="http://schemas.microsoft.com/office/drawing/2017/decorative" val="1"/>
                </a:ext>
              </a:extLst>
            </p:cNvPr>
            <p:cNvCxnSpPr>
              <a:cxnSpLocks/>
            </p:cNvCxnSpPr>
            <p:nvPr/>
          </p:nvCxnSpPr>
          <p:spPr>
            <a:xfrm>
              <a:off x="8699926" y="4710791"/>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pic>
        <p:nvPicPr>
          <p:cNvPr id="45" name="Graphic 44">
            <a:extLst>
              <a:ext uri="{FF2B5EF4-FFF2-40B4-BE49-F238E27FC236}">
                <a16:creationId xmlns:a16="http://schemas.microsoft.com/office/drawing/2014/main" id="{CB5C91A3-9C62-23A1-AAA5-C9446A8E33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67932" y="3980331"/>
            <a:ext cx="571613" cy="571613"/>
          </a:xfrm>
          <a:prstGeom prst="rect">
            <a:avLst/>
          </a:prstGeom>
        </p:spPr>
      </p:pic>
      <p:sp>
        <p:nvSpPr>
          <p:cNvPr id="47" name="TextBox 46">
            <a:extLst>
              <a:ext uri="{FF2B5EF4-FFF2-40B4-BE49-F238E27FC236}">
                <a16:creationId xmlns:a16="http://schemas.microsoft.com/office/drawing/2014/main" id="{AC705E52-CD78-0E4A-2E52-BA15D8BA4161}"/>
              </a:ext>
            </a:extLst>
          </p:cNvPr>
          <p:cNvSpPr txBox="1"/>
          <p:nvPr/>
        </p:nvSpPr>
        <p:spPr>
          <a:xfrm>
            <a:off x="611663" y="5948436"/>
            <a:ext cx="5886570" cy="369332"/>
          </a:xfrm>
          <a:prstGeom prst="rect">
            <a:avLst/>
          </a:prstGeom>
          <a:noFill/>
        </p:spPr>
        <p:txBody>
          <a:bodyPr wrap="square">
            <a:spAutoFit/>
          </a:bodyPr>
          <a:lstStyle/>
          <a:p>
            <a:r>
              <a:rPr lang="en-US">
                <a:hlinkClick r:id="rId14"/>
              </a:rPr>
              <a:t>https://aka.ms/creative-writer-agent</a:t>
            </a:r>
            <a:endParaRPr lang="en-US"/>
          </a:p>
        </p:txBody>
      </p:sp>
    </p:spTree>
    <p:extLst>
      <p:ext uri="{BB962C8B-B14F-4D97-AF65-F5344CB8AC3E}">
        <p14:creationId xmlns:p14="http://schemas.microsoft.com/office/powerpoint/2010/main" val="297988105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5106E-6B9B-2EA3-2F63-855181A79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2BBDC-4665-4025-E13B-B3091846F2CE}"/>
              </a:ext>
            </a:extLst>
          </p:cNvPr>
          <p:cNvSpPr>
            <a:spLocks noGrp="1"/>
          </p:cNvSpPr>
          <p:nvPr>
            <p:ph type="title"/>
          </p:nvPr>
        </p:nvSpPr>
        <p:spPr/>
        <p:txBody>
          <a:bodyPr/>
          <a:lstStyle/>
          <a:p>
            <a:r>
              <a:rPr lang="en-US"/>
              <a:t>Demo: </a:t>
            </a:r>
            <a:r>
              <a:rPr lang="en-US" sz="3600" dirty="0">
                <a:solidFill>
                  <a:schemeClr val="tx1"/>
                </a:solidFill>
              </a:rPr>
              <a:t>Asistencia bancaria</a:t>
            </a:r>
            <a:endParaRPr lang="en-US"/>
          </a:p>
        </p:txBody>
      </p:sp>
      <p:sp>
        <p:nvSpPr>
          <p:cNvPr id="18" name="TextBox 17">
            <a:extLst>
              <a:ext uri="{FF2B5EF4-FFF2-40B4-BE49-F238E27FC236}">
                <a16:creationId xmlns:a16="http://schemas.microsoft.com/office/drawing/2014/main" id="{6D1DC5FB-724C-637E-6D7D-A10F369A17F4}"/>
              </a:ext>
            </a:extLst>
          </p:cNvPr>
          <p:cNvSpPr txBox="1"/>
          <p:nvPr/>
        </p:nvSpPr>
        <p:spPr>
          <a:xfrm>
            <a:off x="588263" y="6228280"/>
            <a:ext cx="10270156" cy="369332"/>
          </a:xfrm>
          <a:prstGeom prst="rect">
            <a:avLst/>
          </a:prstGeom>
          <a:noFill/>
        </p:spPr>
        <p:txBody>
          <a:bodyPr wrap="square">
            <a:spAutoFit/>
          </a:bodyPr>
          <a:lstStyle/>
          <a:p>
            <a:r>
              <a:rPr lang="en-US">
                <a:hlinkClick r:id="rId3"/>
              </a:rPr>
              <a:t>https://github.com/Azure-Samples/agent-openai-java-banking-assistant</a:t>
            </a:r>
            <a:endParaRPr lang="en-US"/>
          </a:p>
        </p:txBody>
      </p:sp>
      <p:sp>
        <p:nvSpPr>
          <p:cNvPr id="19" name="Oval 18">
            <a:extLst>
              <a:ext uri="{FF2B5EF4-FFF2-40B4-BE49-F238E27FC236}">
                <a16:creationId xmlns:a16="http://schemas.microsoft.com/office/drawing/2014/main" id="{B75BFF15-5D79-FB4E-3A41-1BA0F7DB20D8}"/>
              </a:ext>
              <a:ext uri="{C183D7F6-B498-43B3-948B-1728B52AA6E4}">
                <adec:decorative xmlns:adec="http://schemas.microsoft.com/office/drawing/2017/decorative" val="1"/>
              </a:ext>
            </a:extLst>
          </p:cNvPr>
          <p:cNvSpPr>
            <a:spLocks/>
          </p:cNvSpPr>
          <p:nvPr/>
        </p:nvSpPr>
        <p:spPr bwMode="auto">
          <a:xfrm>
            <a:off x="449016" y="3057614"/>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26" name="Graphic 35">
            <a:extLst>
              <a:ext uri="{FF2B5EF4-FFF2-40B4-BE49-F238E27FC236}">
                <a16:creationId xmlns:a16="http://schemas.microsoft.com/office/drawing/2014/main" id="{E253B3E1-7237-5CD7-E4E3-7A9C6B33012D}"/>
              </a:ext>
              <a:ext uri="{C183D7F6-B498-43B3-948B-1728B52AA6E4}">
                <adec:decorative xmlns:adec="http://schemas.microsoft.com/office/drawing/2017/decorative" val="1"/>
              </a:ext>
            </a:extLst>
          </p:cNvPr>
          <p:cNvSpPr/>
          <p:nvPr/>
        </p:nvSpPr>
        <p:spPr>
          <a:xfrm>
            <a:off x="653486" y="3235971"/>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2" name="TextBox 155">
            <a:extLst>
              <a:ext uri="{FF2B5EF4-FFF2-40B4-BE49-F238E27FC236}">
                <a16:creationId xmlns:a16="http://schemas.microsoft.com/office/drawing/2014/main" id="{EF3CC1D1-33E5-D29D-8B64-622FF24DDC66}"/>
              </a:ext>
              <a:ext uri="{C183D7F6-B498-43B3-948B-1728B52AA6E4}">
                <adec:decorative xmlns:adec="http://schemas.microsoft.com/office/drawing/2017/decorative" val="1"/>
              </a:ext>
            </a:extLst>
          </p:cNvPr>
          <p:cNvSpPr txBox="1">
            <a:spLocks/>
          </p:cNvSpPr>
          <p:nvPr/>
        </p:nvSpPr>
        <p:spPr>
          <a:xfrm>
            <a:off x="530115" y="3734836"/>
            <a:ext cx="1948457" cy="1330171"/>
          </a:xfrm>
          <a:prstGeom prst="rect">
            <a:avLst/>
          </a:prstGeom>
          <a:noFill/>
        </p:spPr>
        <p:txBody>
          <a:bodyPr wrap="square" lIns="0" tIns="0" rIns="0" bIns="0" rtlCol="0">
            <a:noAutofit/>
          </a:bodyPr>
          <a:lstStyle/>
          <a:p>
            <a:pPr lvl="0" defTabSz="914367">
              <a:defRPr/>
            </a:pPr>
            <a:r>
              <a:rPr lang="en-US" sz="1400"/>
              <a:t>Pregunta o acción respecto a cuenta bancaria personal, transacciones, pago de facturas</a:t>
            </a:r>
          </a:p>
        </p:txBody>
      </p:sp>
      <p:cxnSp>
        <p:nvCxnSpPr>
          <p:cNvPr id="42" name="Connettore 2 54">
            <a:extLst>
              <a:ext uri="{FF2B5EF4-FFF2-40B4-BE49-F238E27FC236}">
                <a16:creationId xmlns:a16="http://schemas.microsoft.com/office/drawing/2014/main" id="{7219ECC4-4465-1ACB-EE70-0DC4DEF6AC66}"/>
              </a:ext>
              <a:ext uri="{C183D7F6-B498-43B3-948B-1728B52AA6E4}">
                <adec:decorative xmlns:adec="http://schemas.microsoft.com/office/drawing/2017/decorative" val="1"/>
              </a:ext>
            </a:extLst>
          </p:cNvPr>
          <p:cNvCxnSpPr>
            <a:cxnSpLocks/>
          </p:cNvCxnSpPr>
          <p:nvPr/>
        </p:nvCxnSpPr>
        <p:spPr>
          <a:xfrm>
            <a:off x="1068862" y="3337423"/>
            <a:ext cx="141273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3" name="Rectangle 14">
            <a:extLst>
              <a:ext uri="{FF2B5EF4-FFF2-40B4-BE49-F238E27FC236}">
                <a16:creationId xmlns:a16="http://schemas.microsoft.com/office/drawing/2014/main" id="{61FE60EB-A3B9-ADF5-C193-8521E4C06D20}"/>
              </a:ext>
              <a:ext uri="{C183D7F6-B498-43B3-948B-1728B52AA6E4}">
                <adec:decorative xmlns:adec="http://schemas.microsoft.com/office/drawing/2017/decorative" val="1"/>
              </a:ext>
            </a:extLst>
          </p:cNvPr>
          <p:cNvSpPr>
            <a:spLocks/>
          </p:cNvSpPr>
          <p:nvPr/>
        </p:nvSpPr>
        <p:spPr bwMode="auto">
          <a:xfrm>
            <a:off x="2481599" y="1594088"/>
            <a:ext cx="6831582" cy="4431151"/>
          </a:xfrm>
          <a:prstGeom prst="roundRect">
            <a:avLst>
              <a:gd name="adj" fmla="val 471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4" name="Graphic 20">
            <a:extLst>
              <a:ext uri="{FF2B5EF4-FFF2-40B4-BE49-F238E27FC236}">
                <a16:creationId xmlns:a16="http://schemas.microsoft.com/office/drawing/2014/main" id="{747970C5-B4F6-9BD2-EE4E-3FD8EDC8F9F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4117" y="1798737"/>
            <a:ext cx="329902" cy="329902"/>
          </a:xfrm>
          <a:prstGeom prst="rect">
            <a:avLst/>
          </a:prstGeom>
        </p:spPr>
      </p:pic>
      <p:sp>
        <p:nvSpPr>
          <p:cNvPr id="46" name="TextBox 9">
            <a:extLst>
              <a:ext uri="{FF2B5EF4-FFF2-40B4-BE49-F238E27FC236}">
                <a16:creationId xmlns:a16="http://schemas.microsoft.com/office/drawing/2014/main" id="{1952628C-7747-74CF-8874-BF587C67B0FD}"/>
              </a:ext>
              <a:ext uri="{C183D7F6-B498-43B3-948B-1728B52AA6E4}">
                <adec:decorative xmlns:adec="http://schemas.microsoft.com/office/drawing/2017/decorative" val="1"/>
              </a:ext>
            </a:extLst>
          </p:cNvPr>
          <p:cNvSpPr txBox="1"/>
          <p:nvPr/>
        </p:nvSpPr>
        <p:spPr>
          <a:xfrm>
            <a:off x="3119446" y="1707905"/>
            <a:ext cx="1397819" cy="307777"/>
          </a:xfrm>
          <a:prstGeom prst="rect">
            <a:avLst/>
          </a:prstGeom>
          <a:noFill/>
        </p:spPr>
        <p:txBody>
          <a:bodyPr wrap="square" lIns="0" tIns="0" rIns="0" bIns="0" rtlCol="0">
            <a:noAutofit/>
          </a:bodyPr>
          <a:lstStyle>
            <a:defPPr>
              <a:defRPr lang="en-US"/>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algn="ctr" defTabSz="932472" fontAlgn="base">
              <a:spcBef>
                <a:spcPct val="0"/>
              </a:spcBef>
              <a:spcAft>
                <a:spcPct val="0"/>
              </a:spcAft>
            </a:pPr>
            <a:r>
              <a:rPr lang="en-US" sz="1400">
                <a:solidFill>
                  <a:schemeClr val="tx1"/>
                </a:solidFill>
                <a:cs typeface="Segoe UI" pitchFamily="34" charset="0"/>
              </a:rPr>
              <a:t>Azure Container Apps (ACA)</a:t>
            </a:r>
          </a:p>
        </p:txBody>
      </p:sp>
      <p:sp>
        <p:nvSpPr>
          <p:cNvPr id="48" name="Esagono 23">
            <a:extLst>
              <a:ext uri="{FF2B5EF4-FFF2-40B4-BE49-F238E27FC236}">
                <a16:creationId xmlns:a16="http://schemas.microsoft.com/office/drawing/2014/main" id="{AA0B5547-B908-491E-542E-CA82AABF5D25}"/>
              </a:ext>
              <a:ext uri="{C183D7F6-B498-43B3-948B-1728B52AA6E4}">
                <adec:decorative xmlns:adec="http://schemas.microsoft.com/office/drawing/2017/decorative" val="1"/>
              </a:ext>
            </a:extLst>
          </p:cNvPr>
          <p:cNvSpPr>
            <a:spLocks/>
          </p:cNvSpPr>
          <p:nvPr/>
        </p:nvSpPr>
        <p:spPr bwMode="auto">
          <a:xfrm>
            <a:off x="2644117" y="3057614"/>
            <a:ext cx="2415008" cy="1124250"/>
          </a:xfrm>
          <a:prstGeom prst="roundRect">
            <a:avLst>
              <a:gd name="adj" fmla="val 8760"/>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sp>
        <p:nvSpPr>
          <p:cNvPr id="51" name="TextBox 12">
            <a:extLst>
              <a:ext uri="{FF2B5EF4-FFF2-40B4-BE49-F238E27FC236}">
                <a16:creationId xmlns:a16="http://schemas.microsoft.com/office/drawing/2014/main" id="{073FCA21-F8B4-2231-AA41-A224CE29AC84}"/>
              </a:ext>
            </a:extLst>
          </p:cNvPr>
          <p:cNvSpPr txBox="1">
            <a:spLocks/>
          </p:cNvSpPr>
          <p:nvPr/>
        </p:nvSpPr>
        <p:spPr>
          <a:xfrm>
            <a:off x="2784609" y="3228268"/>
            <a:ext cx="2172496" cy="246221"/>
          </a:xfrm>
          <a:prstGeom prst="rect">
            <a:avLst/>
          </a:prstGeom>
          <a:noFill/>
        </p:spPr>
        <p:txBody>
          <a:bodyPr wrap="square" lIns="0" tIns="0" rIns="0" bIns="0" rtlCol="0">
            <a:spAutoFit/>
          </a:bodyPr>
          <a:lstStyle>
            <a:defPPr>
              <a:defRPr lang="en-US"/>
            </a:defPPr>
            <a:lvl1pPr lvl="0" algn="ctr">
              <a:defRPr sz="10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l" defTabSz="914367">
              <a:defRPr/>
            </a:pPr>
            <a:r>
              <a:rPr lang="it-IT" sz="1600">
                <a:solidFill>
                  <a:schemeClr val="tx1"/>
                </a:solidFill>
                <a:latin typeface="Segoe UI Semibold"/>
              </a:rPr>
              <a:t>Agente de enrutador</a:t>
            </a:r>
          </a:p>
        </p:txBody>
      </p:sp>
      <p:cxnSp>
        <p:nvCxnSpPr>
          <p:cNvPr id="54" name="Connettore curvo 77">
            <a:extLst>
              <a:ext uri="{FF2B5EF4-FFF2-40B4-BE49-F238E27FC236}">
                <a16:creationId xmlns:a16="http://schemas.microsoft.com/office/drawing/2014/main" id="{594F3EE6-908B-BAF0-C472-4FE6766BB2EB}"/>
              </a:ext>
              <a:ext uri="{C183D7F6-B498-43B3-948B-1728B52AA6E4}">
                <adec:decorative xmlns:adec="http://schemas.microsoft.com/office/drawing/2017/decorative" val="1"/>
              </a:ext>
            </a:extLst>
          </p:cNvPr>
          <p:cNvCxnSpPr>
            <a:cxnSpLocks/>
          </p:cNvCxnSpPr>
          <p:nvPr/>
        </p:nvCxnSpPr>
        <p:spPr>
          <a:xfrm flipV="1">
            <a:off x="5059125" y="2330689"/>
            <a:ext cx="1692214" cy="1289050"/>
          </a:xfrm>
          <a:prstGeom prst="bentConnector3">
            <a:avLst>
              <a:gd name="adj1" fmla="val 16228"/>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029F724-F160-01ED-4561-A8563B6F91AB}"/>
              </a:ext>
            </a:extLst>
          </p:cNvPr>
          <p:cNvSpPr txBox="1"/>
          <p:nvPr/>
        </p:nvSpPr>
        <p:spPr>
          <a:xfrm>
            <a:off x="5495071" y="2105965"/>
            <a:ext cx="1106072" cy="153888"/>
          </a:xfrm>
          <a:prstGeom prst="rect">
            <a:avLst/>
          </a:prstGeom>
          <a:noFill/>
        </p:spPr>
        <p:txBody>
          <a:bodyPr wrap="none" lIns="0" tIns="0" rIns="0" bIns="0" rtlCol="0">
            <a:noAutofit/>
          </a:bodyPr>
          <a:lstStyle>
            <a:defPPr>
              <a:defRPr lang="en-US"/>
            </a:defPPr>
            <a:lvl1pPr lvl="0">
              <a:defRPr sz="12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Intent=AccountInfo</a:t>
            </a:r>
          </a:p>
        </p:txBody>
      </p:sp>
      <p:sp>
        <p:nvSpPr>
          <p:cNvPr id="56" name="TextBox 55">
            <a:extLst>
              <a:ext uri="{FF2B5EF4-FFF2-40B4-BE49-F238E27FC236}">
                <a16:creationId xmlns:a16="http://schemas.microsoft.com/office/drawing/2014/main" id="{7C214AA0-5873-58F5-6E6B-D728FC47186C}"/>
              </a:ext>
            </a:extLst>
          </p:cNvPr>
          <p:cNvSpPr txBox="1"/>
          <p:nvPr/>
        </p:nvSpPr>
        <p:spPr>
          <a:xfrm>
            <a:off x="5485453" y="3383543"/>
            <a:ext cx="1125309" cy="153888"/>
          </a:xfrm>
          <a:prstGeom prst="rect">
            <a:avLst/>
          </a:prstGeom>
          <a:noFill/>
        </p:spPr>
        <p:txBody>
          <a:bodyPr wrap="none" lIns="0" tIns="0" rIns="0" bIns="0" rtlCol="0">
            <a:noAutofit/>
          </a:bodyPr>
          <a:lstStyle>
            <a:defPPr>
              <a:defRPr lang="en-US"/>
            </a:defPPr>
            <a:lvl1pPr lvl="0">
              <a:defRPr sz="12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Intent=Transactions</a:t>
            </a:r>
          </a:p>
        </p:txBody>
      </p:sp>
      <p:cxnSp>
        <p:nvCxnSpPr>
          <p:cNvPr id="57" name="Connettore 2 54">
            <a:extLst>
              <a:ext uri="{FF2B5EF4-FFF2-40B4-BE49-F238E27FC236}">
                <a16:creationId xmlns:a16="http://schemas.microsoft.com/office/drawing/2014/main" id="{69EDD078-0CE4-0D72-E153-01E100EEF45B}"/>
              </a:ext>
              <a:ext uri="{C183D7F6-B498-43B3-948B-1728B52AA6E4}">
                <adec:decorative xmlns:adec="http://schemas.microsoft.com/office/drawing/2017/decorative" val="1"/>
              </a:ext>
            </a:extLst>
          </p:cNvPr>
          <p:cNvCxnSpPr>
            <a:cxnSpLocks/>
          </p:cNvCxnSpPr>
          <p:nvPr/>
        </p:nvCxnSpPr>
        <p:spPr>
          <a:xfrm>
            <a:off x="5059125" y="3619739"/>
            <a:ext cx="1692214"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BBF85FC-1FE4-77CA-203B-0E70E29AA92B}"/>
              </a:ext>
            </a:extLst>
          </p:cNvPr>
          <p:cNvSpPr txBox="1"/>
          <p:nvPr/>
        </p:nvSpPr>
        <p:spPr>
          <a:xfrm>
            <a:off x="5524727" y="4511345"/>
            <a:ext cx="1046760" cy="307777"/>
          </a:xfrm>
          <a:prstGeom prst="rect">
            <a:avLst/>
          </a:prstGeom>
          <a:noFill/>
        </p:spPr>
        <p:txBody>
          <a:bodyPr wrap="none" lIns="0" tIns="0" rIns="0" bIns="0" rtlCol="0">
            <a:noAutofit/>
          </a:bodyPr>
          <a:lstStyle>
            <a:defPPr>
              <a:defRPr lang="en-US"/>
            </a:defPPr>
            <a:lvl1pPr lvl="0">
              <a:defRPr sz="12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Intent=PayInvoice,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RepeatPayment</a:t>
            </a:r>
          </a:p>
        </p:txBody>
      </p:sp>
      <p:cxnSp>
        <p:nvCxnSpPr>
          <p:cNvPr id="59" name="Connettore curvo 80">
            <a:extLst>
              <a:ext uri="{FF2B5EF4-FFF2-40B4-BE49-F238E27FC236}">
                <a16:creationId xmlns:a16="http://schemas.microsoft.com/office/drawing/2014/main" id="{18FD996B-F844-E187-16CA-414AE4861F04}"/>
              </a:ext>
              <a:ext uri="{C183D7F6-B498-43B3-948B-1728B52AA6E4}">
                <adec:decorative xmlns:adec="http://schemas.microsoft.com/office/drawing/2017/decorative" val="1"/>
              </a:ext>
            </a:extLst>
          </p:cNvPr>
          <p:cNvCxnSpPr>
            <a:cxnSpLocks/>
          </p:cNvCxnSpPr>
          <p:nvPr/>
        </p:nvCxnSpPr>
        <p:spPr>
          <a:xfrm>
            <a:off x="5059125" y="3619739"/>
            <a:ext cx="1692214" cy="1289050"/>
          </a:xfrm>
          <a:prstGeom prst="bentConnector3">
            <a:avLst>
              <a:gd name="adj1" fmla="val 16228"/>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0" name="Esagono 23">
            <a:extLst>
              <a:ext uri="{FF2B5EF4-FFF2-40B4-BE49-F238E27FC236}">
                <a16:creationId xmlns:a16="http://schemas.microsoft.com/office/drawing/2014/main" id="{8B5EA401-0CD1-206F-6FA8-A63FC305A9E7}"/>
              </a:ext>
              <a:ext uri="{C183D7F6-B498-43B3-948B-1728B52AA6E4}">
                <adec:decorative xmlns:adec="http://schemas.microsoft.com/office/drawing/2017/decorative" val="1"/>
              </a:ext>
            </a:extLst>
          </p:cNvPr>
          <p:cNvSpPr>
            <a:spLocks/>
          </p:cNvSpPr>
          <p:nvPr/>
        </p:nvSpPr>
        <p:spPr bwMode="auto">
          <a:xfrm>
            <a:off x="6751339" y="1768564"/>
            <a:ext cx="2415008" cy="1124250"/>
          </a:xfrm>
          <a:prstGeom prst="roundRect">
            <a:avLst>
              <a:gd name="adj" fmla="val 8760"/>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sp>
        <p:nvSpPr>
          <p:cNvPr id="62" name="TextBox 12">
            <a:extLst>
              <a:ext uri="{FF2B5EF4-FFF2-40B4-BE49-F238E27FC236}">
                <a16:creationId xmlns:a16="http://schemas.microsoft.com/office/drawing/2014/main" id="{3E8A1C13-64C9-55EE-D7EA-6C986BDEA8FE}"/>
              </a:ext>
            </a:extLst>
          </p:cNvPr>
          <p:cNvSpPr txBox="1">
            <a:spLocks/>
          </p:cNvSpPr>
          <p:nvPr/>
        </p:nvSpPr>
        <p:spPr>
          <a:xfrm>
            <a:off x="6901310" y="1938589"/>
            <a:ext cx="1605875" cy="184666"/>
          </a:xfrm>
          <a:prstGeom prst="rect">
            <a:avLst/>
          </a:prstGeom>
          <a:noFill/>
        </p:spPr>
        <p:txBody>
          <a:bodyPr wrap="square" lIns="0" tIns="0" rIns="0" bIns="0" rtlCol="0">
            <a:spAutoFit/>
          </a:bodyPr>
          <a:lstStyle>
            <a:defPPr>
              <a:defRPr lang="en-US"/>
            </a:defPPr>
            <a:lvl1pPr lvl="0" algn="ctr">
              <a:defRPr sz="10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l" defTabSz="914367">
              <a:defRPr/>
            </a:pPr>
            <a:r>
              <a:rPr lang="it-IT" sz="1200">
                <a:solidFill>
                  <a:schemeClr val="tx1"/>
                </a:solidFill>
                <a:latin typeface="Segoe UI Semibold"/>
              </a:rPr>
              <a:t>Agente de cuentas</a:t>
            </a:r>
          </a:p>
        </p:txBody>
      </p:sp>
      <p:sp>
        <p:nvSpPr>
          <p:cNvPr id="5120" name="TextBox 12">
            <a:extLst>
              <a:ext uri="{FF2B5EF4-FFF2-40B4-BE49-F238E27FC236}">
                <a16:creationId xmlns:a16="http://schemas.microsoft.com/office/drawing/2014/main" id="{5A8BFF1C-F620-A459-B30F-BC63B458DD37}"/>
              </a:ext>
            </a:extLst>
          </p:cNvPr>
          <p:cNvSpPr txBox="1">
            <a:spLocks/>
          </p:cNvSpPr>
          <p:nvPr/>
        </p:nvSpPr>
        <p:spPr>
          <a:xfrm>
            <a:off x="7831448" y="2247080"/>
            <a:ext cx="1312304" cy="184666"/>
          </a:xfrm>
          <a:prstGeom prst="rect">
            <a:avLst/>
          </a:prstGeom>
          <a:noFill/>
        </p:spPr>
        <p:txBody>
          <a:bodyPr wrap="square" lIns="0" tIns="0" rIns="0" bIns="0" rtlCol="0">
            <a:spAutoFit/>
          </a:bodyPr>
          <a:lstStyle>
            <a:defPPr>
              <a:defRPr lang="en-US"/>
            </a:defPPr>
            <a:lvl1pPr lvl="0">
              <a:defRPr sz="1000">
                <a:solidFill>
                  <a:prstClr val="white"/>
                </a:solidFill>
                <a:latin typeface="+mj-lt"/>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chemeClr val="tx1"/>
                </a:solidFill>
                <a:effectLst/>
                <a:uLnTx/>
                <a:uFillTx/>
                <a:latin typeface="Segoe UI Semibold"/>
                <a:ea typeface="+mn-ea"/>
                <a:cs typeface="+mn-cs"/>
              </a:rPr>
              <a:t>Herramientos</a:t>
            </a:r>
            <a:endParaRPr kumimoji="0" lang="en-US" sz="12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5121" name="TextBox 22">
            <a:extLst>
              <a:ext uri="{FF2B5EF4-FFF2-40B4-BE49-F238E27FC236}">
                <a16:creationId xmlns:a16="http://schemas.microsoft.com/office/drawing/2014/main" id="{2FE4A3FE-9C31-9B74-638C-6F9FA835ECB7}"/>
              </a:ext>
            </a:extLst>
          </p:cNvPr>
          <p:cNvSpPr txBox="1">
            <a:spLocks/>
          </p:cNvSpPr>
          <p:nvPr/>
        </p:nvSpPr>
        <p:spPr>
          <a:xfrm>
            <a:off x="7825125" y="2452333"/>
            <a:ext cx="1187826" cy="153888"/>
          </a:xfrm>
          <a:prstGeom prst="rect">
            <a:avLst/>
          </a:prstGeom>
          <a:noFill/>
        </p:spPr>
        <p:txBody>
          <a:bodyPr wrap="none" lIns="0" tIns="0" rIns="0" bIns="0" rtlCol="0">
            <a:spAutoFit/>
          </a:bodyPr>
          <a:lstStyle>
            <a:defPPr>
              <a:defRPr lang="en-US"/>
            </a:defPPr>
            <a:lvl1pPr lvl="0">
              <a:defRPr sz="800">
                <a:solidFill>
                  <a:prstClr val="white"/>
                </a:solidFill>
              </a:defRPr>
            </a:lvl1pPr>
            <a:lvl2pPr marL="90488" marR="0" lvl="1" indent="-90488" defTabSz="932742" fontAlgn="auto">
              <a:lnSpc>
                <a:spcPct val="100000"/>
              </a:lnSpc>
              <a:spcBef>
                <a:spcPts val="0"/>
              </a:spcBef>
              <a:spcAft>
                <a:spcPts val="0"/>
              </a:spcAft>
              <a:buClrTx/>
              <a:buSzPct val="90000"/>
              <a:buFont typeface="Arial" panose="020B0604020202020204" pitchFamily="34" charset="0"/>
              <a:buChar char="•"/>
              <a:tabLst/>
              <a:defRPr sz="8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AccountServiceClient</a:t>
            </a:r>
          </a:p>
        </p:txBody>
      </p:sp>
      <p:sp>
        <p:nvSpPr>
          <p:cNvPr id="5125" name="Esagono 23">
            <a:extLst>
              <a:ext uri="{FF2B5EF4-FFF2-40B4-BE49-F238E27FC236}">
                <a16:creationId xmlns:a16="http://schemas.microsoft.com/office/drawing/2014/main" id="{46030C1D-B39A-DC50-0A82-C0F34840E60B}"/>
              </a:ext>
              <a:ext uri="{C183D7F6-B498-43B3-948B-1728B52AA6E4}">
                <adec:decorative xmlns:adec="http://schemas.microsoft.com/office/drawing/2017/decorative" val="1"/>
              </a:ext>
            </a:extLst>
          </p:cNvPr>
          <p:cNvSpPr>
            <a:spLocks/>
          </p:cNvSpPr>
          <p:nvPr/>
        </p:nvSpPr>
        <p:spPr bwMode="auto">
          <a:xfrm>
            <a:off x="6751339" y="3057614"/>
            <a:ext cx="2415008" cy="1124250"/>
          </a:xfrm>
          <a:prstGeom prst="roundRect">
            <a:avLst>
              <a:gd name="adj" fmla="val 8760"/>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sp>
        <p:nvSpPr>
          <p:cNvPr id="5127" name="TextBox 12">
            <a:extLst>
              <a:ext uri="{FF2B5EF4-FFF2-40B4-BE49-F238E27FC236}">
                <a16:creationId xmlns:a16="http://schemas.microsoft.com/office/drawing/2014/main" id="{E8427DB9-0915-D397-F924-A82B00B25F96}"/>
              </a:ext>
            </a:extLst>
          </p:cNvPr>
          <p:cNvSpPr txBox="1">
            <a:spLocks/>
          </p:cNvSpPr>
          <p:nvPr/>
        </p:nvSpPr>
        <p:spPr>
          <a:xfrm>
            <a:off x="6853359" y="3146372"/>
            <a:ext cx="1972234" cy="184666"/>
          </a:xfrm>
          <a:prstGeom prst="rect">
            <a:avLst/>
          </a:prstGeom>
          <a:noFill/>
        </p:spPr>
        <p:txBody>
          <a:bodyPr wrap="square" lIns="0" tIns="0" rIns="0" bIns="0" rtlCol="0">
            <a:spAutoFit/>
          </a:bodyPr>
          <a:lstStyle>
            <a:defPPr>
              <a:defRPr lang="en-US"/>
            </a:defPPr>
            <a:lvl1pPr lvl="0" algn="ctr">
              <a:defRPr sz="10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l" defTabSz="914367">
              <a:defRPr/>
            </a:pPr>
            <a:r>
              <a:rPr lang="it-IT" sz="1200">
                <a:solidFill>
                  <a:schemeClr val="tx1"/>
                </a:solidFill>
                <a:latin typeface="Segoe UI Semibold"/>
              </a:rPr>
              <a:t>Agente de transacciones</a:t>
            </a:r>
          </a:p>
        </p:txBody>
      </p:sp>
      <p:sp>
        <p:nvSpPr>
          <p:cNvPr id="5129" name="TextBox 12">
            <a:extLst>
              <a:ext uri="{FF2B5EF4-FFF2-40B4-BE49-F238E27FC236}">
                <a16:creationId xmlns:a16="http://schemas.microsoft.com/office/drawing/2014/main" id="{ACD19703-D655-690D-1D6A-B25B56273700}"/>
              </a:ext>
            </a:extLst>
          </p:cNvPr>
          <p:cNvSpPr txBox="1">
            <a:spLocks/>
          </p:cNvSpPr>
          <p:nvPr/>
        </p:nvSpPr>
        <p:spPr>
          <a:xfrm>
            <a:off x="7824579" y="3487819"/>
            <a:ext cx="1045479" cy="184666"/>
          </a:xfrm>
          <a:prstGeom prst="rect">
            <a:avLst/>
          </a:prstGeom>
          <a:noFill/>
        </p:spPr>
        <p:txBody>
          <a:bodyPr wrap="square" lIns="0" tIns="0" rIns="0" bIns="0" rtlCol="0">
            <a:spAutoFit/>
          </a:bodyPr>
          <a:lstStyle>
            <a:defPPr>
              <a:defRPr lang="en-US"/>
            </a:defPPr>
            <a:lvl1pPr lvl="0">
              <a:defRPr sz="1000">
                <a:solidFill>
                  <a:prstClr val="white"/>
                </a:solidFill>
                <a:latin typeface="+mj-lt"/>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914367">
              <a:defRPr/>
            </a:pPr>
            <a:r>
              <a:rPr lang="it-IT" sz="1200">
                <a:solidFill>
                  <a:schemeClr val="tx1"/>
                </a:solidFill>
              </a:rPr>
              <a:t>Herramientos</a:t>
            </a:r>
            <a:endParaRPr kumimoji="0" lang="en-US" sz="1200" b="0" i="0" u="none" strike="noStrike" kern="1200" cap="none" spc="0" normalizeH="0" baseline="0" noProof="0">
              <a:ln>
                <a:noFill/>
              </a:ln>
              <a:solidFill>
                <a:schemeClr val="tx1"/>
              </a:solidFill>
              <a:effectLst/>
              <a:uLnTx/>
              <a:uFillTx/>
              <a:latin typeface="Segoe UI Semibold"/>
            </a:endParaRPr>
          </a:p>
        </p:txBody>
      </p:sp>
      <p:sp>
        <p:nvSpPr>
          <p:cNvPr id="5130" name="TextBox 22">
            <a:extLst>
              <a:ext uri="{FF2B5EF4-FFF2-40B4-BE49-F238E27FC236}">
                <a16:creationId xmlns:a16="http://schemas.microsoft.com/office/drawing/2014/main" id="{FC21870A-C248-C601-ED01-EF665C1BCAAC}"/>
              </a:ext>
            </a:extLst>
          </p:cNvPr>
          <p:cNvSpPr txBox="1">
            <a:spLocks/>
          </p:cNvSpPr>
          <p:nvPr/>
        </p:nvSpPr>
        <p:spPr>
          <a:xfrm>
            <a:off x="7820636" y="3699573"/>
            <a:ext cx="1284006" cy="307777"/>
          </a:xfrm>
          <a:prstGeom prst="rect">
            <a:avLst/>
          </a:prstGeom>
          <a:noFill/>
        </p:spPr>
        <p:txBody>
          <a:bodyPr wrap="none" lIns="0" tIns="0" rIns="0" bIns="0" rtlCol="0">
            <a:spAutoFit/>
          </a:bodyPr>
          <a:lstStyle>
            <a:defPPr>
              <a:defRPr lang="en-US"/>
            </a:defPPr>
            <a:lvl1pPr lvl="0">
              <a:defRPr sz="800">
                <a:solidFill>
                  <a:prstClr val="white"/>
                </a:solidFill>
              </a:defRPr>
            </a:lvl1pPr>
            <a:lvl2pPr marL="90488" marR="0" lvl="1" indent="-90488" defTabSz="932742" fontAlgn="auto">
              <a:lnSpc>
                <a:spcPct val="100000"/>
              </a:lnSpc>
              <a:spcBef>
                <a:spcPts val="0"/>
              </a:spcBef>
              <a:spcAft>
                <a:spcPts val="0"/>
              </a:spcAft>
              <a:buClrTx/>
              <a:buSzPct val="90000"/>
              <a:buFont typeface="Arial" panose="020B0604020202020204" pitchFamily="34" charset="0"/>
              <a:buChar char="•"/>
              <a:tabLst/>
              <a:defRPr sz="8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ReportingServiceClient</a:t>
            </a:r>
          </a:p>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AccountServiceClient</a:t>
            </a:r>
          </a:p>
        </p:txBody>
      </p:sp>
      <p:sp>
        <p:nvSpPr>
          <p:cNvPr id="5133" name="Esagono 23">
            <a:extLst>
              <a:ext uri="{FF2B5EF4-FFF2-40B4-BE49-F238E27FC236}">
                <a16:creationId xmlns:a16="http://schemas.microsoft.com/office/drawing/2014/main" id="{1AAAFF75-C31C-7260-EA35-059019470C5C}"/>
              </a:ext>
              <a:ext uri="{C183D7F6-B498-43B3-948B-1728B52AA6E4}">
                <adec:decorative xmlns:adec="http://schemas.microsoft.com/office/drawing/2017/decorative" val="1"/>
              </a:ext>
            </a:extLst>
          </p:cNvPr>
          <p:cNvSpPr>
            <a:spLocks/>
          </p:cNvSpPr>
          <p:nvPr/>
        </p:nvSpPr>
        <p:spPr bwMode="auto">
          <a:xfrm>
            <a:off x="6751339" y="4346663"/>
            <a:ext cx="2415008" cy="1379283"/>
          </a:xfrm>
          <a:prstGeom prst="roundRect">
            <a:avLst>
              <a:gd name="adj" fmla="val 8760"/>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sp>
        <p:nvSpPr>
          <p:cNvPr id="5135" name="TextBox 12">
            <a:extLst>
              <a:ext uri="{FF2B5EF4-FFF2-40B4-BE49-F238E27FC236}">
                <a16:creationId xmlns:a16="http://schemas.microsoft.com/office/drawing/2014/main" id="{72D4228F-1C7A-8DF1-504B-80C5059911AC}"/>
              </a:ext>
            </a:extLst>
          </p:cNvPr>
          <p:cNvSpPr txBox="1">
            <a:spLocks/>
          </p:cNvSpPr>
          <p:nvPr/>
        </p:nvSpPr>
        <p:spPr>
          <a:xfrm>
            <a:off x="6853358" y="4456318"/>
            <a:ext cx="1763885" cy="369332"/>
          </a:xfrm>
          <a:prstGeom prst="rect">
            <a:avLst/>
          </a:prstGeom>
          <a:noFill/>
        </p:spPr>
        <p:txBody>
          <a:bodyPr wrap="square" lIns="0" tIns="0" rIns="0" bIns="0" rtlCol="0">
            <a:noAutofit/>
          </a:bodyPr>
          <a:lstStyle>
            <a:defPPr>
              <a:defRPr lang="en-US"/>
            </a:defPPr>
            <a:lvl1pPr lvl="0" algn="ctr">
              <a:defRPr sz="10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l" defTabSz="914367">
              <a:defRPr/>
            </a:pPr>
            <a:r>
              <a:rPr lang="it-IT" sz="1200">
                <a:solidFill>
                  <a:schemeClr val="tx1"/>
                </a:solidFill>
                <a:latin typeface="Segoe UI Semibold"/>
              </a:rPr>
              <a:t>Agente de pagos</a:t>
            </a:r>
            <a:endParaRPr kumimoji="0" lang="en-US" sz="12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5137" name="TextBox 12">
            <a:extLst>
              <a:ext uri="{FF2B5EF4-FFF2-40B4-BE49-F238E27FC236}">
                <a16:creationId xmlns:a16="http://schemas.microsoft.com/office/drawing/2014/main" id="{F1FB486C-B06C-465B-B46A-58F7B2BBC280}"/>
              </a:ext>
            </a:extLst>
          </p:cNvPr>
          <p:cNvSpPr txBox="1">
            <a:spLocks/>
          </p:cNvSpPr>
          <p:nvPr/>
        </p:nvSpPr>
        <p:spPr>
          <a:xfrm>
            <a:off x="7831448" y="4707232"/>
            <a:ext cx="1122423" cy="153888"/>
          </a:xfrm>
          <a:prstGeom prst="rect">
            <a:avLst/>
          </a:prstGeom>
          <a:noFill/>
        </p:spPr>
        <p:txBody>
          <a:bodyPr wrap="none" lIns="0" tIns="0" rIns="0" bIns="0" rtlCol="0">
            <a:noAutofit/>
          </a:bodyPr>
          <a:lstStyle>
            <a:defPPr>
              <a:defRPr lang="en-US"/>
            </a:defPPr>
            <a:lvl1pPr lvl="0">
              <a:defRPr sz="1000">
                <a:solidFill>
                  <a:prstClr val="white"/>
                </a:solidFill>
                <a:latin typeface="+mj-lt"/>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914367">
              <a:defRPr/>
            </a:pPr>
            <a:r>
              <a:rPr lang="it-IT" sz="1200">
                <a:solidFill>
                  <a:schemeClr val="tx1"/>
                </a:solidFill>
              </a:rPr>
              <a:t>Herramientos</a:t>
            </a:r>
            <a:endParaRPr lang="en-US" sz="1200">
              <a:solidFill>
                <a:schemeClr val="tx1"/>
              </a:solidFill>
            </a:endParaRPr>
          </a:p>
        </p:txBody>
      </p:sp>
      <p:sp>
        <p:nvSpPr>
          <p:cNvPr id="5138" name="TextBox 22">
            <a:extLst>
              <a:ext uri="{FF2B5EF4-FFF2-40B4-BE49-F238E27FC236}">
                <a16:creationId xmlns:a16="http://schemas.microsoft.com/office/drawing/2014/main" id="{C8C5A4B9-852F-ED9B-ABAF-012F802DC23C}"/>
              </a:ext>
            </a:extLst>
          </p:cNvPr>
          <p:cNvSpPr txBox="1">
            <a:spLocks/>
          </p:cNvSpPr>
          <p:nvPr/>
        </p:nvSpPr>
        <p:spPr>
          <a:xfrm>
            <a:off x="7820636" y="4935305"/>
            <a:ext cx="1122423" cy="674301"/>
          </a:xfrm>
          <a:prstGeom prst="rect">
            <a:avLst/>
          </a:prstGeom>
          <a:noFill/>
        </p:spPr>
        <p:txBody>
          <a:bodyPr wrap="none" lIns="0" tIns="0" rIns="0" bIns="0" rtlCol="0">
            <a:noAutofit/>
          </a:bodyPr>
          <a:lstStyle>
            <a:defPPr>
              <a:defRPr lang="en-US"/>
            </a:defPPr>
            <a:lvl1pPr lvl="0">
              <a:defRPr sz="800">
                <a:solidFill>
                  <a:prstClr val="white"/>
                </a:solidFill>
              </a:defRPr>
            </a:lvl1pPr>
            <a:lvl2pPr marL="90488" marR="0" lvl="1" indent="-90488" defTabSz="932742" fontAlgn="auto">
              <a:lnSpc>
                <a:spcPct val="100000"/>
              </a:lnSpc>
              <a:spcBef>
                <a:spcPts val="0"/>
              </a:spcBef>
              <a:spcAft>
                <a:spcPts val="0"/>
              </a:spcAft>
              <a:buClrTx/>
              <a:buSzPct val="90000"/>
              <a:buFont typeface="Arial" panose="020B0604020202020204" pitchFamily="34" charset="0"/>
              <a:buChar char="•"/>
              <a:tabLst/>
              <a:defRPr sz="8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AccountServiceClient</a:t>
            </a:r>
          </a:p>
          <a:p>
            <a:pPr marL="0" marR="0" lvl="1" indent="0" algn="l" defTabSz="932742" rtl="0" eaLnBrk="1" fontAlgn="auto" latinLnBrk="0" hangingPunct="1">
              <a:lnSpc>
                <a:spcPct val="100000"/>
              </a:lnSpc>
              <a:spcBef>
                <a:spcPts val="0"/>
              </a:spcBef>
              <a:spcAft>
                <a:spcPts val="0"/>
              </a:spcAft>
              <a:buClrTx/>
              <a:buSzPct val="90000"/>
              <a:buNone/>
              <a:tabLst/>
              <a:defRPr/>
            </a:pPr>
            <a:r>
              <a:rPr lang="it-IT" sz="1000">
                <a:latin typeface="Segoe UI"/>
              </a:rPr>
              <a:t>R</a:t>
            </a:r>
            <a:r>
              <a:rPr kumimoji="0" lang="it-IT" sz="1000" b="0" i="0" u="none" strike="noStrike" kern="1200" cap="none" spc="0" normalizeH="0" baseline="0" noProof="0">
                <a:ln>
                  <a:noFill/>
                </a:ln>
                <a:effectLst/>
                <a:uLnTx/>
                <a:uFillTx/>
                <a:latin typeface="Segoe UI"/>
                <a:ea typeface="+mn-ea"/>
                <a:cs typeface="+mn-cs"/>
              </a:rPr>
              <a:t>eportingServiceClient</a:t>
            </a:r>
          </a:p>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PaymentServiceClient</a:t>
            </a:r>
          </a:p>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ScanInvoice</a:t>
            </a:r>
            <a:endParaRPr kumimoji="0" lang="en-US" sz="1000" b="0" i="0" u="none" strike="noStrike" kern="1200" cap="none" spc="0" normalizeH="0" baseline="0" noProof="0">
              <a:ln>
                <a:noFill/>
              </a:ln>
              <a:effectLst/>
              <a:uLnTx/>
              <a:uFillTx/>
              <a:latin typeface="Segoe UI"/>
              <a:ea typeface="+mn-ea"/>
              <a:cs typeface="+mn-cs"/>
            </a:endParaRPr>
          </a:p>
        </p:txBody>
      </p:sp>
      <p:sp>
        <p:nvSpPr>
          <p:cNvPr id="5141" name="TextBox 155">
            <a:extLst>
              <a:ext uri="{FF2B5EF4-FFF2-40B4-BE49-F238E27FC236}">
                <a16:creationId xmlns:a16="http://schemas.microsoft.com/office/drawing/2014/main" id="{DB493D46-6406-D507-9ADF-3C193478CD04}"/>
              </a:ext>
              <a:ext uri="{C183D7F6-B498-43B3-948B-1728B52AA6E4}">
                <adec:decorative xmlns:adec="http://schemas.microsoft.com/office/drawing/2017/decorative" val="1"/>
              </a:ext>
            </a:extLst>
          </p:cNvPr>
          <p:cNvSpPr txBox="1">
            <a:spLocks/>
          </p:cNvSpPr>
          <p:nvPr/>
        </p:nvSpPr>
        <p:spPr>
          <a:xfrm>
            <a:off x="1144005" y="3391490"/>
            <a:ext cx="1131400" cy="307777"/>
          </a:xfrm>
          <a:prstGeom prst="rect">
            <a:avLst/>
          </a:prstGeom>
          <a:noFill/>
        </p:spPr>
        <p:txBody>
          <a:bodyPr wrap="square" lIns="0" tIns="0" rIns="0" bIns="0" rtlCol="0">
            <a:noAutofit/>
          </a:bodyPr>
          <a:lstStyle/>
          <a:p>
            <a:pPr defTabSz="914367">
              <a:defRPr/>
            </a:pPr>
            <a:r>
              <a:rPr lang="en-US" sz="2000" b="1">
                <a:ea typeface="Segoe UI" pitchFamily="34" charset="0"/>
                <a:cs typeface="Segoe UI" pitchFamily="34" charset="0"/>
              </a:rPr>
              <a:t>Usuario</a:t>
            </a:r>
            <a:endParaRPr lang="en-GB" sz="2000" b="1">
              <a:ea typeface="Segoe UI" pitchFamily="34" charset="0"/>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Segoe UI Semibold"/>
              <a:ea typeface="+mn-ea"/>
              <a:cs typeface="+mn-cs"/>
            </a:endParaRPr>
          </a:p>
        </p:txBody>
      </p:sp>
      <p:sp>
        <p:nvSpPr>
          <p:cNvPr id="5142" name="Rounded Rectangle 5141">
            <a:extLst>
              <a:ext uri="{FF2B5EF4-FFF2-40B4-BE49-F238E27FC236}">
                <a16:creationId xmlns:a16="http://schemas.microsoft.com/office/drawing/2014/main" id="{B926F4BA-075A-029D-B457-74AB452BED6C}"/>
              </a:ext>
              <a:ext uri="{C183D7F6-B498-43B3-948B-1728B52AA6E4}">
                <adec:decorative xmlns:adec="http://schemas.microsoft.com/office/drawing/2017/decorative" val="1"/>
              </a:ext>
            </a:extLst>
          </p:cNvPr>
          <p:cNvSpPr/>
          <p:nvPr/>
        </p:nvSpPr>
        <p:spPr bwMode="auto">
          <a:xfrm>
            <a:off x="10046968" y="2723963"/>
            <a:ext cx="1944710" cy="1398109"/>
          </a:xfrm>
          <a:prstGeom prst="roundRect">
            <a:avLst>
              <a:gd name="adj" fmla="val 1012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Respuesta</a:t>
            </a:r>
            <a:endParaRPr lang="en-GB" err="1">
              <a:solidFill>
                <a:schemeClr val="tx1"/>
              </a:solidFill>
              <a:latin typeface="+mj-lt"/>
              <a:cs typeface="Segoe UI" pitchFamily="34" charset="0"/>
            </a:endParaRPr>
          </a:p>
        </p:txBody>
      </p:sp>
      <p:cxnSp>
        <p:nvCxnSpPr>
          <p:cNvPr id="5143" name="Straight Arrow Connector 5142">
            <a:extLst>
              <a:ext uri="{FF2B5EF4-FFF2-40B4-BE49-F238E27FC236}">
                <a16:creationId xmlns:a16="http://schemas.microsoft.com/office/drawing/2014/main" id="{6F3D1CFF-D185-EAF9-0FB8-BD5D18F73D72}"/>
              </a:ext>
              <a:ext uri="{C183D7F6-B498-43B3-948B-1728B52AA6E4}">
                <adec:decorative xmlns:adec="http://schemas.microsoft.com/office/drawing/2017/decorative" val="1"/>
              </a:ext>
            </a:extLst>
          </p:cNvPr>
          <p:cNvCxnSpPr>
            <a:cxnSpLocks/>
            <a:endCxn id="5142" idx="1"/>
          </p:cNvCxnSpPr>
          <p:nvPr/>
        </p:nvCxnSpPr>
        <p:spPr>
          <a:xfrm flipV="1">
            <a:off x="9318601" y="3423018"/>
            <a:ext cx="728367"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5144" name="Picture 4">
            <a:extLst>
              <a:ext uri="{FF2B5EF4-FFF2-40B4-BE49-F238E27FC236}">
                <a16:creationId xmlns:a16="http://schemas.microsoft.com/office/drawing/2014/main" id="{C666E7E5-2CED-B3AA-11BC-ABB851B66C91}"/>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2495" y="3186837"/>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95FBA8C6-572B-6423-5BB1-F6936C25542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3888" y="3630232"/>
            <a:ext cx="369332" cy="369332"/>
          </a:xfrm>
          <a:prstGeom prst="rect">
            <a:avLst/>
          </a:prstGeom>
        </p:spPr>
      </p:pic>
      <p:sp>
        <p:nvSpPr>
          <p:cNvPr id="7" name="TextBox 6">
            <a:extLst>
              <a:ext uri="{FF2B5EF4-FFF2-40B4-BE49-F238E27FC236}">
                <a16:creationId xmlns:a16="http://schemas.microsoft.com/office/drawing/2014/main" id="{78236899-2D8A-0C91-EE33-B5C2B2321DFC}"/>
              </a:ext>
              <a:ext uri="{C183D7F6-B498-43B3-948B-1728B52AA6E4}">
                <adec:decorative xmlns:adec="http://schemas.microsoft.com/office/drawing/2017/decorative" val="1"/>
              </a:ext>
            </a:extLst>
          </p:cNvPr>
          <p:cNvSpPr txBox="1"/>
          <p:nvPr/>
        </p:nvSpPr>
        <p:spPr>
          <a:xfrm>
            <a:off x="3231520" y="3645621"/>
            <a:ext cx="515302" cy="338554"/>
          </a:xfrm>
          <a:prstGeom prst="rect">
            <a:avLst/>
          </a:prstGeom>
          <a:noFill/>
        </p:spPr>
        <p:txBody>
          <a:bodyPr wrap="square" lIns="0" tIns="0" rIns="0" bIns="0" rtlCol="0">
            <a:spAutoFit/>
          </a:bodyPr>
          <a:lstStyle/>
          <a:p>
            <a:r>
              <a:rPr lang="en-US" sz="1100" dirty="0"/>
              <a:t>Azure</a:t>
            </a:r>
          </a:p>
          <a:p>
            <a:r>
              <a:rPr lang="en-US" sz="1100" dirty="0"/>
              <a:t>OpenAI </a:t>
            </a:r>
            <a:endParaRPr lang="en-GB" sz="1100" dirty="0"/>
          </a:p>
        </p:txBody>
      </p:sp>
      <p:pic>
        <p:nvPicPr>
          <p:cNvPr id="14" name="Graphic 13">
            <a:extLst>
              <a:ext uri="{FF2B5EF4-FFF2-40B4-BE49-F238E27FC236}">
                <a16:creationId xmlns:a16="http://schemas.microsoft.com/office/drawing/2014/main" id="{7C1E84C9-1DEC-ACC6-81AD-2C0C65F7895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4343" y="2260056"/>
            <a:ext cx="344079" cy="344079"/>
          </a:xfrm>
          <a:prstGeom prst="rect">
            <a:avLst/>
          </a:prstGeom>
        </p:spPr>
      </p:pic>
      <p:sp>
        <p:nvSpPr>
          <p:cNvPr id="15" name="TextBox 14">
            <a:extLst>
              <a:ext uri="{FF2B5EF4-FFF2-40B4-BE49-F238E27FC236}">
                <a16:creationId xmlns:a16="http://schemas.microsoft.com/office/drawing/2014/main" id="{2E3A591A-6CFA-B517-DB69-D9E419EE8731}"/>
              </a:ext>
              <a:ext uri="{C183D7F6-B498-43B3-948B-1728B52AA6E4}">
                <adec:decorative xmlns:adec="http://schemas.microsoft.com/office/drawing/2017/decorative" val="1"/>
              </a:ext>
            </a:extLst>
          </p:cNvPr>
          <p:cNvSpPr txBox="1"/>
          <p:nvPr/>
        </p:nvSpPr>
        <p:spPr>
          <a:xfrm>
            <a:off x="7261975" y="2275445"/>
            <a:ext cx="515302" cy="307777"/>
          </a:xfrm>
          <a:prstGeom prst="rect">
            <a:avLst/>
          </a:prstGeom>
          <a:noFill/>
        </p:spPr>
        <p:txBody>
          <a:bodyPr wrap="square" lIns="0" tIns="0" rIns="0" bIns="0" rtlCol="0">
            <a:spAutoFit/>
          </a:bodyPr>
          <a:lstStyle/>
          <a:p>
            <a:r>
              <a:rPr lang="en-US" sz="1000" dirty="0"/>
              <a:t>Azure</a:t>
            </a:r>
          </a:p>
          <a:p>
            <a:r>
              <a:rPr lang="en-US" sz="1000" dirty="0"/>
              <a:t>OpenAI </a:t>
            </a:r>
            <a:endParaRPr lang="en-GB" sz="1000" dirty="0"/>
          </a:p>
        </p:txBody>
      </p:sp>
      <p:pic>
        <p:nvPicPr>
          <p:cNvPr id="16" name="Graphic 15">
            <a:extLst>
              <a:ext uri="{FF2B5EF4-FFF2-40B4-BE49-F238E27FC236}">
                <a16:creationId xmlns:a16="http://schemas.microsoft.com/office/drawing/2014/main" id="{D80060C8-52FB-50DD-1766-DFC480A01FD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3359" y="3514445"/>
            <a:ext cx="344079" cy="344079"/>
          </a:xfrm>
          <a:prstGeom prst="rect">
            <a:avLst/>
          </a:prstGeom>
        </p:spPr>
      </p:pic>
      <p:sp>
        <p:nvSpPr>
          <p:cNvPr id="17" name="TextBox 16">
            <a:extLst>
              <a:ext uri="{FF2B5EF4-FFF2-40B4-BE49-F238E27FC236}">
                <a16:creationId xmlns:a16="http://schemas.microsoft.com/office/drawing/2014/main" id="{3E90D621-E9D0-C52C-6D63-10C47D131C18}"/>
              </a:ext>
              <a:ext uri="{C183D7F6-B498-43B3-948B-1728B52AA6E4}">
                <adec:decorative xmlns:adec="http://schemas.microsoft.com/office/drawing/2017/decorative" val="1"/>
              </a:ext>
            </a:extLst>
          </p:cNvPr>
          <p:cNvSpPr txBox="1"/>
          <p:nvPr/>
        </p:nvSpPr>
        <p:spPr>
          <a:xfrm>
            <a:off x="7260991" y="3529834"/>
            <a:ext cx="515302" cy="307777"/>
          </a:xfrm>
          <a:prstGeom prst="rect">
            <a:avLst/>
          </a:prstGeom>
          <a:noFill/>
        </p:spPr>
        <p:txBody>
          <a:bodyPr wrap="square" lIns="0" tIns="0" rIns="0" bIns="0" rtlCol="0">
            <a:spAutoFit/>
          </a:bodyPr>
          <a:lstStyle/>
          <a:p>
            <a:r>
              <a:rPr lang="en-US" sz="1000" dirty="0"/>
              <a:t>Azure</a:t>
            </a:r>
          </a:p>
          <a:p>
            <a:r>
              <a:rPr lang="en-US" sz="1000" dirty="0"/>
              <a:t>OpenAI </a:t>
            </a:r>
            <a:endParaRPr lang="en-GB" sz="1000" dirty="0"/>
          </a:p>
        </p:txBody>
      </p:sp>
      <p:pic>
        <p:nvPicPr>
          <p:cNvPr id="20" name="Graphic 19">
            <a:extLst>
              <a:ext uri="{FF2B5EF4-FFF2-40B4-BE49-F238E27FC236}">
                <a16:creationId xmlns:a16="http://schemas.microsoft.com/office/drawing/2014/main" id="{D3C0F1C1-2153-F818-EC44-61983D27321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3359" y="4784176"/>
            <a:ext cx="344079" cy="344079"/>
          </a:xfrm>
          <a:prstGeom prst="rect">
            <a:avLst/>
          </a:prstGeom>
        </p:spPr>
      </p:pic>
      <p:sp>
        <p:nvSpPr>
          <p:cNvPr id="21" name="TextBox 20">
            <a:extLst>
              <a:ext uri="{FF2B5EF4-FFF2-40B4-BE49-F238E27FC236}">
                <a16:creationId xmlns:a16="http://schemas.microsoft.com/office/drawing/2014/main" id="{DC2696FA-080D-34A8-DFC4-C98024AE8A15}"/>
              </a:ext>
              <a:ext uri="{C183D7F6-B498-43B3-948B-1728B52AA6E4}">
                <adec:decorative xmlns:adec="http://schemas.microsoft.com/office/drawing/2017/decorative" val="1"/>
              </a:ext>
            </a:extLst>
          </p:cNvPr>
          <p:cNvSpPr txBox="1"/>
          <p:nvPr/>
        </p:nvSpPr>
        <p:spPr>
          <a:xfrm>
            <a:off x="7260991" y="4799565"/>
            <a:ext cx="515302" cy="307777"/>
          </a:xfrm>
          <a:prstGeom prst="rect">
            <a:avLst/>
          </a:prstGeom>
          <a:noFill/>
        </p:spPr>
        <p:txBody>
          <a:bodyPr wrap="square" lIns="0" tIns="0" rIns="0" bIns="0" rtlCol="0">
            <a:spAutoFit/>
          </a:bodyPr>
          <a:lstStyle/>
          <a:p>
            <a:r>
              <a:rPr lang="en-US" sz="1000" dirty="0"/>
              <a:t>Azure</a:t>
            </a:r>
          </a:p>
          <a:p>
            <a:r>
              <a:rPr lang="en-US" sz="1000" dirty="0"/>
              <a:t>OpenAI </a:t>
            </a:r>
            <a:endParaRPr lang="en-GB" sz="1000" dirty="0"/>
          </a:p>
        </p:txBody>
      </p:sp>
    </p:spTree>
    <p:extLst>
      <p:ext uri="{BB962C8B-B14F-4D97-AF65-F5344CB8AC3E}">
        <p14:creationId xmlns:p14="http://schemas.microsoft.com/office/powerpoint/2010/main" val="4206488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1.04167E-6 4.81481E-6 L -1.04167E-6 0.03541 " pathEditMode="relative" rAng="0" ptsTypes="AA">
                                      <p:cBhvr>
                                        <p:cTn id="9" dur="700" spd="-100000" fill="hold"/>
                                        <p:tgtEl>
                                          <p:spTgt spid="6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04167E-6 4.81481E-6 L -1.04167E-6 0.03541 " pathEditMode="relative" rAng="0" ptsTypes="AA">
                                      <p:cBhvr>
                                        <p:cTn id="14" dur="700" spd="-100000" fill="hold"/>
                                        <p:tgtEl>
                                          <p:spTgt spid="6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120"/>
                                        </p:tgtEl>
                                        <p:attrNameLst>
                                          <p:attrName>style.visibility</p:attrName>
                                        </p:attrNameLst>
                                      </p:cBhvr>
                                      <p:to>
                                        <p:strVal val="visible"/>
                                      </p:to>
                                    </p:set>
                                    <p:animEffect transition="in" filter="fade">
                                      <p:cBhvr>
                                        <p:cTn id="17" dur="500"/>
                                        <p:tgtEl>
                                          <p:spTgt spid="5120"/>
                                        </p:tgtEl>
                                      </p:cBhvr>
                                    </p:animEffect>
                                  </p:childTnLst>
                                </p:cTn>
                              </p:par>
                              <p:par>
                                <p:cTn id="18" presetID="42" presetClass="path" presetSubtype="0" decel="100000" fill="hold" grpId="1" nodeType="withEffect">
                                  <p:stCondLst>
                                    <p:cond delay="0"/>
                                  </p:stCondLst>
                                  <p:childTnLst>
                                    <p:animMotion origin="layout" path="M -1.04167E-6 4.81481E-6 L -1.04167E-6 0.03541 " pathEditMode="relative" rAng="0" ptsTypes="AA">
                                      <p:cBhvr>
                                        <p:cTn id="19" dur="700" spd="-100000" fill="hold"/>
                                        <p:tgtEl>
                                          <p:spTgt spid="512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5121"/>
                                        </p:tgtEl>
                                        <p:attrNameLst>
                                          <p:attrName>style.visibility</p:attrName>
                                        </p:attrNameLst>
                                      </p:cBhvr>
                                      <p:to>
                                        <p:strVal val="visible"/>
                                      </p:to>
                                    </p:set>
                                    <p:animEffect transition="in" filter="fade">
                                      <p:cBhvr>
                                        <p:cTn id="22" dur="500"/>
                                        <p:tgtEl>
                                          <p:spTgt spid="5121"/>
                                        </p:tgtEl>
                                      </p:cBhvr>
                                    </p:animEffect>
                                  </p:childTnLst>
                                </p:cTn>
                              </p:par>
                              <p:par>
                                <p:cTn id="23" presetID="42" presetClass="path" presetSubtype="0" decel="100000" fill="hold" grpId="1" nodeType="withEffect">
                                  <p:stCondLst>
                                    <p:cond delay="0"/>
                                  </p:stCondLst>
                                  <p:childTnLst>
                                    <p:animMotion origin="layout" path="M -1.04167E-6 4.81481E-6 L -1.04167E-6 0.03541 " pathEditMode="relative" rAng="0" ptsTypes="AA">
                                      <p:cBhvr>
                                        <p:cTn id="24" dur="700" spd="-100000" fill="hold"/>
                                        <p:tgtEl>
                                          <p:spTgt spid="512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5127"/>
                                        </p:tgtEl>
                                        <p:attrNameLst>
                                          <p:attrName>style.visibility</p:attrName>
                                        </p:attrNameLst>
                                      </p:cBhvr>
                                      <p:to>
                                        <p:strVal val="visible"/>
                                      </p:to>
                                    </p:set>
                                    <p:animEffect transition="in" filter="fade">
                                      <p:cBhvr>
                                        <p:cTn id="27" dur="500"/>
                                        <p:tgtEl>
                                          <p:spTgt spid="5127"/>
                                        </p:tgtEl>
                                      </p:cBhvr>
                                    </p:animEffect>
                                  </p:childTnLst>
                                </p:cTn>
                              </p:par>
                              <p:par>
                                <p:cTn id="28" presetID="42" presetClass="path" presetSubtype="0" decel="100000" fill="hold" grpId="1" nodeType="withEffect">
                                  <p:stCondLst>
                                    <p:cond delay="0"/>
                                  </p:stCondLst>
                                  <p:childTnLst>
                                    <p:animMotion origin="layout" path="M -1.04167E-6 4.81481E-6 L -1.04167E-6 0.03541 " pathEditMode="relative" rAng="0" ptsTypes="AA">
                                      <p:cBhvr>
                                        <p:cTn id="29" dur="700" spd="-100000" fill="hold"/>
                                        <p:tgtEl>
                                          <p:spTgt spid="5127"/>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130"/>
                                        </p:tgtEl>
                                        <p:attrNameLst>
                                          <p:attrName>style.visibility</p:attrName>
                                        </p:attrNameLst>
                                      </p:cBhvr>
                                      <p:to>
                                        <p:strVal val="visible"/>
                                      </p:to>
                                    </p:set>
                                    <p:animEffect transition="in" filter="fade">
                                      <p:cBhvr>
                                        <p:cTn id="32" dur="500"/>
                                        <p:tgtEl>
                                          <p:spTgt spid="5130"/>
                                        </p:tgtEl>
                                      </p:cBhvr>
                                    </p:animEffect>
                                  </p:childTnLst>
                                </p:cTn>
                              </p:par>
                              <p:par>
                                <p:cTn id="33" presetID="42" presetClass="path" presetSubtype="0" decel="100000" fill="hold" grpId="1" nodeType="withEffect">
                                  <p:stCondLst>
                                    <p:cond delay="0"/>
                                  </p:stCondLst>
                                  <p:childTnLst>
                                    <p:animMotion origin="layout" path="M -1.04167E-6 4.81481E-6 L -1.04167E-6 0.03541 " pathEditMode="relative" rAng="0" ptsTypes="AA">
                                      <p:cBhvr>
                                        <p:cTn id="34" dur="700" spd="-100000" fill="hold"/>
                                        <p:tgtEl>
                                          <p:spTgt spid="5130"/>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5125"/>
                                        </p:tgtEl>
                                        <p:attrNameLst>
                                          <p:attrName>style.visibility</p:attrName>
                                        </p:attrNameLst>
                                      </p:cBhvr>
                                      <p:to>
                                        <p:strVal val="visible"/>
                                      </p:to>
                                    </p:set>
                                    <p:animEffect transition="in" filter="fade">
                                      <p:cBhvr>
                                        <p:cTn id="37" dur="500"/>
                                        <p:tgtEl>
                                          <p:spTgt spid="5125"/>
                                        </p:tgtEl>
                                      </p:cBhvr>
                                    </p:animEffect>
                                  </p:childTnLst>
                                </p:cTn>
                              </p:par>
                              <p:par>
                                <p:cTn id="38" presetID="42" presetClass="path" presetSubtype="0" decel="100000" fill="hold" grpId="1" nodeType="withEffect">
                                  <p:stCondLst>
                                    <p:cond delay="0"/>
                                  </p:stCondLst>
                                  <p:childTnLst>
                                    <p:animMotion origin="layout" path="M -1.04167E-6 4.81481E-6 L -1.04167E-6 0.03541 " pathEditMode="relative" rAng="0" ptsTypes="AA">
                                      <p:cBhvr>
                                        <p:cTn id="39" dur="700" spd="-100000" fill="hold"/>
                                        <p:tgtEl>
                                          <p:spTgt spid="5125"/>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5129"/>
                                        </p:tgtEl>
                                        <p:attrNameLst>
                                          <p:attrName>style.visibility</p:attrName>
                                        </p:attrNameLst>
                                      </p:cBhvr>
                                      <p:to>
                                        <p:strVal val="visible"/>
                                      </p:to>
                                    </p:set>
                                    <p:animEffect transition="in" filter="fade">
                                      <p:cBhvr>
                                        <p:cTn id="42" dur="500"/>
                                        <p:tgtEl>
                                          <p:spTgt spid="5129"/>
                                        </p:tgtEl>
                                      </p:cBhvr>
                                    </p:animEffect>
                                  </p:childTnLst>
                                </p:cTn>
                              </p:par>
                              <p:par>
                                <p:cTn id="43" presetID="42" presetClass="path" presetSubtype="0" decel="100000" fill="hold" grpId="1" nodeType="withEffect">
                                  <p:stCondLst>
                                    <p:cond delay="0"/>
                                  </p:stCondLst>
                                  <p:childTnLst>
                                    <p:animMotion origin="layout" path="M -1.04167E-6 4.81481E-6 L -1.04167E-6 0.03541 " pathEditMode="relative" rAng="0" ptsTypes="AA">
                                      <p:cBhvr>
                                        <p:cTn id="44" dur="700" spd="-100000" fill="hold"/>
                                        <p:tgtEl>
                                          <p:spTgt spid="5129"/>
                                        </p:tgtEl>
                                        <p:attrNameLst>
                                          <p:attrName>ppt_x</p:attrName>
                                          <p:attrName>ppt_y</p:attrName>
                                        </p:attrNameLst>
                                      </p:cBhvr>
                                      <p:rCtr x="0" y="1759"/>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133"/>
                                        </p:tgtEl>
                                        <p:attrNameLst>
                                          <p:attrName>style.visibility</p:attrName>
                                        </p:attrNameLst>
                                      </p:cBhvr>
                                      <p:to>
                                        <p:strVal val="visible"/>
                                      </p:to>
                                    </p:set>
                                    <p:animEffect transition="in" filter="fade">
                                      <p:cBhvr>
                                        <p:cTn id="49" dur="500"/>
                                        <p:tgtEl>
                                          <p:spTgt spid="5133"/>
                                        </p:tgtEl>
                                      </p:cBhvr>
                                    </p:animEffect>
                                  </p:childTnLst>
                                </p:cTn>
                              </p:par>
                              <p:par>
                                <p:cTn id="50" presetID="42" presetClass="path" presetSubtype="0" decel="100000" fill="hold" grpId="1" nodeType="withEffect">
                                  <p:stCondLst>
                                    <p:cond delay="0"/>
                                  </p:stCondLst>
                                  <p:childTnLst>
                                    <p:animMotion origin="layout" path="M -1.04167E-6 4.81481E-6 L -1.04167E-6 0.03541 " pathEditMode="relative" rAng="0" ptsTypes="AA">
                                      <p:cBhvr>
                                        <p:cTn id="51" dur="700" spd="-100000" fill="hold"/>
                                        <p:tgtEl>
                                          <p:spTgt spid="5133"/>
                                        </p:tgtEl>
                                        <p:attrNameLst>
                                          <p:attrName>ppt_x</p:attrName>
                                          <p:attrName>ppt_y</p:attrName>
                                        </p:attrNameLst>
                                      </p:cBhvr>
                                      <p:rCtr x="0" y="1759"/>
                                    </p:animMotion>
                                  </p:childTnLst>
                                </p:cTn>
                              </p:par>
                              <p:par>
                                <p:cTn id="52" presetID="10" presetClass="entr" presetSubtype="0" fill="hold" grpId="0" nodeType="withEffect">
                                  <p:stCondLst>
                                    <p:cond delay="0"/>
                                  </p:stCondLst>
                                  <p:childTnLst>
                                    <p:set>
                                      <p:cBhvr>
                                        <p:cTn id="53" dur="1" fill="hold">
                                          <p:stCondLst>
                                            <p:cond delay="0"/>
                                          </p:stCondLst>
                                        </p:cTn>
                                        <p:tgtEl>
                                          <p:spTgt spid="5137"/>
                                        </p:tgtEl>
                                        <p:attrNameLst>
                                          <p:attrName>style.visibility</p:attrName>
                                        </p:attrNameLst>
                                      </p:cBhvr>
                                      <p:to>
                                        <p:strVal val="visible"/>
                                      </p:to>
                                    </p:set>
                                    <p:animEffect transition="in" filter="fade">
                                      <p:cBhvr>
                                        <p:cTn id="54" dur="500"/>
                                        <p:tgtEl>
                                          <p:spTgt spid="5137"/>
                                        </p:tgtEl>
                                      </p:cBhvr>
                                    </p:animEffect>
                                  </p:childTnLst>
                                </p:cTn>
                              </p:par>
                              <p:par>
                                <p:cTn id="55" presetID="42" presetClass="path" presetSubtype="0" decel="100000" fill="hold" grpId="1" nodeType="withEffect">
                                  <p:stCondLst>
                                    <p:cond delay="0"/>
                                  </p:stCondLst>
                                  <p:childTnLst>
                                    <p:animMotion origin="layout" path="M -1.04167E-6 4.81481E-6 L -1.04167E-6 0.03541 " pathEditMode="relative" rAng="0" ptsTypes="AA">
                                      <p:cBhvr>
                                        <p:cTn id="56" dur="700" spd="-100000" fill="hold"/>
                                        <p:tgtEl>
                                          <p:spTgt spid="5137"/>
                                        </p:tgtEl>
                                        <p:attrNameLst>
                                          <p:attrName>ppt_x</p:attrName>
                                          <p:attrName>ppt_y</p:attrName>
                                        </p:attrNameLst>
                                      </p:cBhvr>
                                      <p:rCtr x="0" y="1759"/>
                                    </p:animMotion>
                                  </p:childTnLst>
                                </p:cTn>
                              </p:par>
                              <p:par>
                                <p:cTn id="57" presetID="10" presetClass="entr" presetSubtype="0" fill="hold" grpId="0" nodeType="withEffect">
                                  <p:stCondLst>
                                    <p:cond delay="0"/>
                                  </p:stCondLst>
                                  <p:childTnLst>
                                    <p:set>
                                      <p:cBhvr>
                                        <p:cTn id="58" dur="1" fill="hold">
                                          <p:stCondLst>
                                            <p:cond delay="0"/>
                                          </p:stCondLst>
                                        </p:cTn>
                                        <p:tgtEl>
                                          <p:spTgt spid="5138"/>
                                        </p:tgtEl>
                                        <p:attrNameLst>
                                          <p:attrName>style.visibility</p:attrName>
                                        </p:attrNameLst>
                                      </p:cBhvr>
                                      <p:to>
                                        <p:strVal val="visible"/>
                                      </p:to>
                                    </p:set>
                                    <p:animEffect transition="in" filter="fade">
                                      <p:cBhvr>
                                        <p:cTn id="59" dur="500"/>
                                        <p:tgtEl>
                                          <p:spTgt spid="5138"/>
                                        </p:tgtEl>
                                      </p:cBhvr>
                                    </p:animEffect>
                                  </p:childTnLst>
                                </p:cTn>
                              </p:par>
                              <p:par>
                                <p:cTn id="60" presetID="42" presetClass="path" presetSubtype="0" decel="100000" fill="hold" grpId="1" nodeType="withEffect">
                                  <p:stCondLst>
                                    <p:cond delay="0"/>
                                  </p:stCondLst>
                                  <p:childTnLst>
                                    <p:animMotion origin="layout" path="M -1.04167E-6 4.81481E-6 L -1.04167E-6 0.03541 " pathEditMode="relative" rAng="0" ptsTypes="AA">
                                      <p:cBhvr>
                                        <p:cTn id="61" dur="700" spd="-100000" fill="hold"/>
                                        <p:tgtEl>
                                          <p:spTgt spid="5138"/>
                                        </p:tgtEl>
                                        <p:attrNameLst>
                                          <p:attrName>ppt_x</p:attrName>
                                          <p:attrName>ppt_y</p:attrName>
                                        </p:attrNameLst>
                                      </p:cBhvr>
                                      <p:rCtr x="0" y="1759"/>
                                    </p:animMotion>
                                  </p:childTnLst>
                                </p:cTn>
                              </p:par>
                              <p:par>
                                <p:cTn id="62" presetID="10" presetClass="entr" presetSubtype="0" fill="hold" grpId="0" nodeType="withEffect">
                                  <p:stCondLst>
                                    <p:cond delay="0"/>
                                  </p:stCondLst>
                                  <p:childTnLst>
                                    <p:set>
                                      <p:cBhvr>
                                        <p:cTn id="63" dur="1" fill="hold">
                                          <p:stCondLst>
                                            <p:cond delay="0"/>
                                          </p:stCondLst>
                                        </p:cTn>
                                        <p:tgtEl>
                                          <p:spTgt spid="5135"/>
                                        </p:tgtEl>
                                        <p:attrNameLst>
                                          <p:attrName>style.visibility</p:attrName>
                                        </p:attrNameLst>
                                      </p:cBhvr>
                                      <p:to>
                                        <p:strVal val="visible"/>
                                      </p:to>
                                    </p:set>
                                    <p:animEffect transition="in" filter="fade">
                                      <p:cBhvr>
                                        <p:cTn id="64" dur="500"/>
                                        <p:tgtEl>
                                          <p:spTgt spid="5135"/>
                                        </p:tgtEl>
                                      </p:cBhvr>
                                    </p:animEffect>
                                  </p:childTnLst>
                                </p:cTn>
                              </p:par>
                              <p:par>
                                <p:cTn id="65" presetID="42" presetClass="path" presetSubtype="0" decel="100000" fill="hold" grpId="1" nodeType="withEffect">
                                  <p:stCondLst>
                                    <p:cond delay="0"/>
                                  </p:stCondLst>
                                  <p:childTnLst>
                                    <p:animMotion origin="layout" path="M -1.04167E-6 4.81481E-6 L -1.04167E-6 0.03541 " pathEditMode="relative" rAng="0" ptsTypes="AA">
                                      <p:cBhvr>
                                        <p:cTn id="66" dur="700" spd="-100000" fill="hold"/>
                                        <p:tgtEl>
                                          <p:spTgt spid="5135"/>
                                        </p:tgtEl>
                                        <p:attrNameLst>
                                          <p:attrName>ppt_x</p:attrName>
                                          <p:attrName>ppt_y</p:attrName>
                                        </p:attrNameLst>
                                      </p:cBhvr>
                                      <p:rCtr x="0" y="1759"/>
                                    </p:animMotion>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42" presetClass="path" presetSubtype="0" decel="100000" fill="hold" grpId="1" nodeType="withEffect">
                                  <p:stCondLst>
                                    <p:cond delay="0"/>
                                  </p:stCondLst>
                                  <p:childTnLst>
                                    <p:animMotion origin="layout" path="M -1.04167E-6 4.81481E-6 L -1.04167E-6 0.03541 " pathEditMode="relative" rAng="0" ptsTypes="AA">
                                      <p:cBhvr>
                                        <p:cTn id="71" dur="700" spd="-100000" fill="hold"/>
                                        <p:tgtEl>
                                          <p:spTgt spid="19"/>
                                        </p:tgtEl>
                                        <p:attrNameLst>
                                          <p:attrName>ppt_x</p:attrName>
                                          <p:attrName>ppt_y</p:attrName>
                                        </p:attrNameLst>
                                      </p:cBhvr>
                                      <p:rCtr x="0" y="1759"/>
                                    </p:animMotion>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42" presetClass="path" presetSubtype="0" decel="100000" fill="hold" grpId="1" nodeType="withEffect">
                                  <p:stCondLst>
                                    <p:cond delay="0"/>
                                  </p:stCondLst>
                                  <p:childTnLst>
                                    <p:animMotion origin="layout" path="M -1.04167E-6 4.81481E-6 L -1.04167E-6 0.03541 " pathEditMode="relative" rAng="0" ptsTypes="AA">
                                      <p:cBhvr>
                                        <p:cTn id="76" dur="700" spd="-100000" fill="hold"/>
                                        <p:tgtEl>
                                          <p:spTgt spid="26"/>
                                        </p:tgtEl>
                                        <p:attrNameLst>
                                          <p:attrName>ppt_x</p:attrName>
                                          <p:attrName>ppt_y</p:attrName>
                                        </p:attrNameLst>
                                      </p:cBhvr>
                                      <p:rCtr x="0" y="1759"/>
                                    </p:animMotion>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42" presetClass="path" presetSubtype="0" decel="100000" fill="hold" grpId="1" nodeType="withEffect">
                                  <p:stCondLst>
                                    <p:cond delay="0"/>
                                  </p:stCondLst>
                                  <p:childTnLst>
                                    <p:animMotion origin="layout" path="M -1.04167E-6 4.81481E-6 L -1.04167E-6 0.03541 " pathEditMode="relative" rAng="0" ptsTypes="AA">
                                      <p:cBhvr>
                                        <p:cTn id="81" dur="700" spd="-100000" fill="hold"/>
                                        <p:tgtEl>
                                          <p:spTgt spid="32"/>
                                        </p:tgtEl>
                                        <p:attrNameLst>
                                          <p:attrName>ppt_x</p:attrName>
                                          <p:attrName>ppt_y</p:attrName>
                                        </p:attrNameLst>
                                      </p:cBhvr>
                                      <p:rCtr x="0" y="1759"/>
                                    </p:animMotion>
                                  </p:childTnLst>
                                </p:cTn>
                              </p:par>
                              <p:par>
                                <p:cTn id="82" presetID="10" presetClass="entr" presetSubtype="0" fill="hold" grpId="0" nodeType="withEffect">
                                  <p:stCondLst>
                                    <p:cond delay="0"/>
                                  </p:stCondLst>
                                  <p:childTnLst>
                                    <p:set>
                                      <p:cBhvr>
                                        <p:cTn id="83" dur="1" fill="hold">
                                          <p:stCondLst>
                                            <p:cond delay="0"/>
                                          </p:stCondLst>
                                        </p:cTn>
                                        <p:tgtEl>
                                          <p:spTgt spid="5141"/>
                                        </p:tgtEl>
                                        <p:attrNameLst>
                                          <p:attrName>style.visibility</p:attrName>
                                        </p:attrNameLst>
                                      </p:cBhvr>
                                      <p:to>
                                        <p:strVal val="visible"/>
                                      </p:to>
                                    </p:set>
                                    <p:animEffect transition="in" filter="fade">
                                      <p:cBhvr>
                                        <p:cTn id="84" dur="500"/>
                                        <p:tgtEl>
                                          <p:spTgt spid="5141"/>
                                        </p:tgtEl>
                                      </p:cBhvr>
                                    </p:animEffect>
                                  </p:childTnLst>
                                </p:cTn>
                              </p:par>
                              <p:par>
                                <p:cTn id="85" presetID="42" presetClass="path" presetSubtype="0" decel="100000" fill="hold" grpId="1" nodeType="withEffect">
                                  <p:stCondLst>
                                    <p:cond delay="0"/>
                                  </p:stCondLst>
                                  <p:childTnLst>
                                    <p:animMotion origin="layout" path="M -1.04167E-6 4.81481E-6 L -1.04167E-6 0.03541 " pathEditMode="relative" rAng="0" ptsTypes="AA">
                                      <p:cBhvr>
                                        <p:cTn id="86" dur="700" spd="-100000" fill="hold"/>
                                        <p:tgtEl>
                                          <p:spTgt spid="5141"/>
                                        </p:tgtEl>
                                        <p:attrNameLst>
                                          <p:attrName>ppt_x</p:attrName>
                                          <p:attrName>ppt_y</p:attrName>
                                        </p:attrNameLst>
                                      </p:cBhvr>
                                      <p:rCtr x="0" y="1759"/>
                                    </p:animMotion>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42" presetClass="path" presetSubtype="0" decel="100000" fill="hold" nodeType="withEffect">
                                  <p:stCondLst>
                                    <p:cond delay="0"/>
                                  </p:stCondLst>
                                  <p:childTnLst>
                                    <p:animMotion origin="layout" path="M -1.04167E-6 4.81481E-6 L -1.04167E-6 0.03541 " pathEditMode="relative" rAng="0" ptsTypes="AA">
                                      <p:cBhvr>
                                        <p:cTn id="91" dur="700" spd="-100000" fill="hold"/>
                                        <p:tgtEl>
                                          <p:spTgt spid="42"/>
                                        </p:tgtEl>
                                        <p:attrNameLst>
                                          <p:attrName>ppt_x</p:attrName>
                                          <p:attrName>ppt_y</p:attrName>
                                        </p:attrNameLst>
                                      </p:cBhvr>
                                      <p:rCtr x="0" y="1759"/>
                                    </p:animMotion>
                                  </p:childTnLst>
                                </p:cTn>
                              </p:par>
                              <p:par>
                                <p:cTn id="92" presetID="10"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42" presetClass="path" presetSubtype="0" decel="100000" fill="hold" grpId="1" nodeType="withEffect">
                                  <p:stCondLst>
                                    <p:cond delay="0"/>
                                  </p:stCondLst>
                                  <p:childTnLst>
                                    <p:animMotion origin="layout" path="M -1.04167E-6 4.81481E-6 L -1.04167E-6 0.03541 " pathEditMode="relative" rAng="0" ptsTypes="AA">
                                      <p:cBhvr>
                                        <p:cTn id="96" dur="700" spd="-100000" fill="hold"/>
                                        <p:tgtEl>
                                          <p:spTgt spid="48"/>
                                        </p:tgtEl>
                                        <p:attrNameLst>
                                          <p:attrName>ppt_x</p:attrName>
                                          <p:attrName>ppt_y</p:attrName>
                                        </p:attrNameLst>
                                      </p:cBhvr>
                                      <p:rCtr x="0" y="1759"/>
                                    </p:animMotion>
                                  </p:childTnLst>
                                </p:cTn>
                              </p:par>
                              <p:par>
                                <p:cTn id="97" presetID="10"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par>
                                <p:cTn id="100" presetID="42" presetClass="path" presetSubtype="0" decel="100000" fill="hold" grpId="1" nodeType="withEffect">
                                  <p:stCondLst>
                                    <p:cond delay="0"/>
                                  </p:stCondLst>
                                  <p:childTnLst>
                                    <p:animMotion origin="layout" path="M -1.04167E-6 4.81481E-6 L -1.04167E-6 0.03541 " pathEditMode="relative" rAng="0" ptsTypes="AA">
                                      <p:cBhvr>
                                        <p:cTn id="101" dur="700" spd="-100000" fill="hold"/>
                                        <p:tgtEl>
                                          <p:spTgt spid="51"/>
                                        </p:tgtEl>
                                        <p:attrNameLst>
                                          <p:attrName>ppt_x</p:attrName>
                                          <p:attrName>ppt_y</p:attrName>
                                        </p:attrNameLst>
                                      </p:cBhvr>
                                      <p:rCtr x="0" y="1759"/>
                                    </p:animMotion>
                                  </p:childTnLst>
                                </p:cTn>
                              </p:par>
                              <p:par>
                                <p:cTn id="102" presetID="10" presetClass="entr" presetSubtype="0" fill="hold" nodeType="with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par>
                                <p:cTn id="105" presetID="42" presetClass="path" presetSubtype="0" decel="100000" fill="hold" nodeType="withEffect">
                                  <p:stCondLst>
                                    <p:cond delay="0"/>
                                  </p:stCondLst>
                                  <p:childTnLst>
                                    <p:animMotion origin="layout" path="M -1.04167E-6 4.81481E-6 L -1.04167E-6 0.03541 " pathEditMode="relative" rAng="0" ptsTypes="AA">
                                      <p:cBhvr>
                                        <p:cTn id="106" dur="700" spd="-100000" fill="hold"/>
                                        <p:tgtEl>
                                          <p:spTgt spid="54"/>
                                        </p:tgtEl>
                                        <p:attrNameLst>
                                          <p:attrName>ppt_x</p:attrName>
                                          <p:attrName>ppt_y</p:attrName>
                                        </p:attrNameLst>
                                      </p:cBhvr>
                                      <p:rCtr x="0" y="1759"/>
                                    </p:animMotion>
                                  </p:childTnLst>
                                </p:cTn>
                              </p:par>
                              <p:par>
                                <p:cTn id="107" presetID="10"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fade">
                                      <p:cBhvr>
                                        <p:cTn id="109" dur="500"/>
                                        <p:tgtEl>
                                          <p:spTgt spid="55"/>
                                        </p:tgtEl>
                                      </p:cBhvr>
                                    </p:animEffect>
                                  </p:childTnLst>
                                </p:cTn>
                              </p:par>
                              <p:par>
                                <p:cTn id="110" presetID="42" presetClass="path" presetSubtype="0" decel="100000" fill="hold" grpId="1" nodeType="withEffect">
                                  <p:stCondLst>
                                    <p:cond delay="0"/>
                                  </p:stCondLst>
                                  <p:childTnLst>
                                    <p:animMotion origin="layout" path="M -1.04167E-6 4.81481E-6 L -1.04167E-6 0.03541 " pathEditMode="relative" rAng="0" ptsTypes="AA">
                                      <p:cBhvr>
                                        <p:cTn id="111" dur="700" spd="-100000" fill="hold"/>
                                        <p:tgtEl>
                                          <p:spTgt spid="55"/>
                                        </p:tgtEl>
                                        <p:attrNameLst>
                                          <p:attrName>ppt_x</p:attrName>
                                          <p:attrName>ppt_y</p:attrName>
                                        </p:attrNameLst>
                                      </p:cBhvr>
                                      <p:rCtr x="0" y="1759"/>
                                    </p:animMotion>
                                  </p:childTnLst>
                                </p:cTn>
                              </p:par>
                              <p:par>
                                <p:cTn id="112" presetID="10" presetClass="entr" presetSubtype="0" fill="hold"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42" presetClass="path" presetSubtype="0" decel="100000" fill="hold" nodeType="withEffect">
                                  <p:stCondLst>
                                    <p:cond delay="0"/>
                                  </p:stCondLst>
                                  <p:childTnLst>
                                    <p:animMotion origin="layout" path="M -1.04167E-6 4.81481E-6 L -1.04167E-6 0.03541 " pathEditMode="relative" rAng="0" ptsTypes="AA">
                                      <p:cBhvr>
                                        <p:cTn id="116" dur="700" spd="-100000" fill="hold"/>
                                        <p:tgtEl>
                                          <p:spTgt spid="57"/>
                                        </p:tgtEl>
                                        <p:attrNameLst>
                                          <p:attrName>ppt_x</p:attrName>
                                          <p:attrName>ppt_y</p:attrName>
                                        </p:attrNameLst>
                                      </p:cBhvr>
                                      <p:rCtr x="0" y="1759"/>
                                    </p:animMotion>
                                  </p:childTnLst>
                                </p:cTn>
                              </p:par>
                              <p:par>
                                <p:cTn id="117" presetID="10" presetClass="entr" presetSubtype="0" fill="hold" grpId="0" nodeType="with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fade">
                                      <p:cBhvr>
                                        <p:cTn id="119" dur="500"/>
                                        <p:tgtEl>
                                          <p:spTgt spid="56"/>
                                        </p:tgtEl>
                                      </p:cBhvr>
                                    </p:animEffect>
                                  </p:childTnLst>
                                </p:cTn>
                              </p:par>
                              <p:par>
                                <p:cTn id="120" presetID="42" presetClass="path" presetSubtype="0" decel="100000" fill="hold" grpId="1" nodeType="withEffect">
                                  <p:stCondLst>
                                    <p:cond delay="0"/>
                                  </p:stCondLst>
                                  <p:childTnLst>
                                    <p:animMotion origin="layout" path="M -1.04167E-6 4.81481E-6 L -1.04167E-6 0.03541 " pathEditMode="relative" rAng="0" ptsTypes="AA">
                                      <p:cBhvr>
                                        <p:cTn id="121" dur="700" spd="-100000" fill="hold"/>
                                        <p:tgtEl>
                                          <p:spTgt spid="56"/>
                                        </p:tgtEl>
                                        <p:attrNameLst>
                                          <p:attrName>ppt_x</p:attrName>
                                          <p:attrName>ppt_y</p:attrName>
                                        </p:attrNameLst>
                                      </p:cBhvr>
                                      <p:rCtr x="0" y="1759"/>
                                    </p:animMotion>
                                  </p:childTnLst>
                                </p:cTn>
                              </p:par>
                              <p:par>
                                <p:cTn id="122" presetID="10" presetClass="entr" presetSubtype="0" fill="hold" nodeType="with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fade">
                                      <p:cBhvr>
                                        <p:cTn id="124" dur="500"/>
                                        <p:tgtEl>
                                          <p:spTgt spid="59"/>
                                        </p:tgtEl>
                                      </p:cBhvr>
                                    </p:animEffect>
                                  </p:childTnLst>
                                </p:cTn>
                              </p:par>
                              <p:par>
                                <p:cTn id="125" presetID="42" presetClass="path" presetSubtype="0" decel="100000" fill="hold" nodeType="withEffect">
                                  <p:stCondLst>
                                    <p:cond delay="0"/>
                                  </p:stCondLst>
                                  <p:childTnLst>
                                    <p:animMotion origin="layout" path="M -1.04167E-6 4.81481E-6 L -1.04167E-6 0.03541 " pathEditMode="relative" rAng="0" ptsTypes="AA">
                                      <p:cBhvr>
                                        <p:cTn id="126" dur="700" spd="-100000" fill="hold"/>
                                        <p:tgtEl>
                                          <p:spTgt spid="59"/>
                                        </p:tgtEl>
                                        <p:attrNameLst>
                                          <p:attrName>ppt_x</p:attrName>
                                          <p:attrName>ppt_y</p:attrName>
                                        </p:attrNameLst>
                                      </p:cBhvr>
                                      <p:rCtr x="0" y="1759"/>
                                    </p:animMotion>
                                  </p:childTnLst>
                                </p:cTn>
                              </p:par>
                              <p:par>
                                <p:cTn id="127" presetID="10" presetClass="entr" presetSubtype="0" fill="hold" grpId="0" nodeType="with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0"/>
                                        <p:tgtEl>
                                          <p:spTgt spid="58"/>
                                        </p:tgtEl>
                                      </p:cBhvr>
                                    </p:animEffect>
                                  </p:childTnLst>
                                </p:cTn>
                              </p:par>
                              <p:par>
                                <p:cTn id="130" presetID="42" presetClass="path" presetSubtype="0" decel="100000" fill="hold" grpId="1" nodeType="withEffect">
                                  <p:stCondLst>
                                    <p:cond delay="0"/>
                                  </p:stCondLst>
                                  <p:childTnLst>
                                    <p:animMotion origin="layout" path="M -1.04167E-6 4.81481E-6 L -1.04167E-6 0.03541 " pathEditMode="relative" rAng="0" ptsTypes="AA">
                                      <p:cBhvr>
                                        <p:cTn id="131" dur="700" spd="-100000" fill="hold"/>
                                        <p:tgtEl>
                                          <p:spTgt spid="58"/>
                                        </p:tgtEl>
                                        <p:attrNameLst>
                                          <p:attrName>ppt_x</p:attrName>
                                          <p:attrName>ppt_y</p:attrName>
                                        </p:attrNameLst>
                                      </p:cBhvr>
                                      <p:rCtr x="0" y="1759"/>
                                    </p:animMotion>
                                  </p:childTnLst>
                                </p:cTn>
                              </p:par>
                              <p:par>
                                <p:cTn id="132" presetID="10" presetClass="entr" presetSubtype="0" fill="hold" grpId="0" nodeType="with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500"/>
                                        <p:tgtEl>
                                          <p:spTgt spid="43"/>
                                        </p:tgtEl>
                                      </p:cBhvr>
                                    </p:animEffect>
                                  </p:childTnLst>
                                </p:cTn>
                              </p:par>
                              <p:par>
                                <p:cTn id="135" presetID="42" presetClass="path" presetSubtype="0" decel="100000" fill="hold" grpId="1" nodeType="withEffect">
                                  <p:stCondLst>
                                    <p:cond delay="0"/>
                                  </p:stCondLst>
                                  <p:childTnLst>
                                    <p:animMotion origin="layout" path="M -1.04167E-6 4.81481E-6 L -1.04167E-6 0.03541 " pathEditMode="relative" rAng="0" ptsTypes="AA">
                                      <p:cBhvr>
                                        <p:cTn id="136" dur="700" spd="-100000" fill="hold"/>
                                        <p:tgtEl>
                                          <p:spTgt spid="43"/>
                                        </p:tgtEl>
                                        <p:attrNameLst>
                                          <p:attrName>ppt_x</p:attrName>
                                          <p:attrName>ppt_y</p:attrName>
                                        </p:attrNameLst>
                                      </p:cBhvr>
                                      <p:rCtr x="0" y="1759"/>
                                    </p:animMotion>
                                  </p:childTnLst>
                                </p:cTn>
                              </p:par>
                              <p:par>
                                <p:cTn id="137" presetID="10" presetClass="entr" presetSubtype="0" fill="hold" grpId="0"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fade">
                                      <p:cBhvr>
                                        <p:cTn id="139" dur="500"/>
                                        <p:tgtEl>
                                          <p:spTgt spid="46"/>
                                        </p:tgtEl>
                                      </p:cBhvr>
                                    </p:animEffect>
                                  </p:childTnLst>
                                </p:cTn>
                              </p:par>
                              <p:par>
                                <p:cTn id="140" presetID="42" presetClass="path" presetSubtype="0" decel="100000" fill="hold" grpId="1" nodeType="withEffect">
                                  <p:stCondLst>
                                    <p:cond delay="0"/>
                                  </p:stCondLst>
                                  <p:childTnLst>
                                    <p:animMotion origin="layout" path="M -1.25E-6 -2.22222E-6 L -1.25E-6 0.03542 " pathEditMode="relative" rAng="0" ptsTypes="AA">
                                      <p:cBhvr>
                                        <p:cTn id="141" dur="700" spd="-100000" fill="hold"/>
                                        <p:tgtEl>
                                          <p:spTgt spid="46"/>
                                        </p:tgtEl>
                                        <p:attrNameLst>
                                          <p:attrName>ppt_x</p:attrName>
                                          <p:attrName>ppt_y</p:attrName>
                                        </p:attrNameLst>
                                      </p:cBhvr>
                                      <p:rCtr x="0" y="1759"/>
                                    </p:animMotion>
                                  </p:childTnLst>
                                </p:cTn>
                              </p:par>
                              <p:par>
                                <p:cTn id="142" presetID="10" presetClass="entr" presetSubtype="0" fill="hold" nodeType="with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fade">
                                      <p:cBhvr>
                                        <p:cTn id="144" dur="500"/>
                                        <p:tgtEl>
                                          <p:spTgt spid="44"/>
                                        </p:tgtEl>
                                      </p:cBhvr>
                                    </p:animEffect>
                                  </p:childTnLst>
                                </p:cTn>
                              </p:par>
                              <p:par>
                                <p:cTn id="145" presetID="42" presetClass="path" presetSubtype="0" decel="100000" fill="hold" nodeType="withEffect">
                                  <p:stCondLst>
                                    <p:cond delay="0"/>
                                  </p:stCondLst>
                                  <p:childTnLst>
                                    <p:animMotion origin="layout" path="M 4.16667E-7 -2.22222E-6 L 4.16667E-7 0.03542 " pathEditMode="relative" rAng="0" ptsTypes="AA">
                                      <p:cBhvr>
                                        <p:cTn id="146" dur="700" spd="-100000" fill="hold"/>
                                        <p:tgtEl>
                                          <p:spTgt spid="4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6" grpId="0" animBg="1"/>
      <p:bldP spid="26" grpId="1" animBg="1"/>
      <p:bldP spid="32" grpId="0"/>
      <p:bldP spid="32" grpId="1"/>
      <p:bldP spid="43" grpId="0" animBg="1"/>
      <p:bldP spid="43" grpId="1" animBg="1"/>
      <p:bldP spid="46" grpId="0"/>
      <p:bldP spid="46" grpId="1"/>
      <p:bldP spid="48" grpId="0" animBg="1"/>
      <p:bldP spid="48" grpId="1" animBg="1"/>
      <p:bldP spid="51" grpId="0"/>
      <p:bldP spid="51" grpId="1"/>
      <p:bldP spid="55" grpId="0"/>
      <p:bldP spid="55" grpId="1"/>
      <p:bldP spid="56" grpId="0"/>
      <p:bldP spid="56" grpId="1"/>
      <p:bldP spid="58" grpId="0"/>
      <p:bldP spid="58" grpId="1"/>
      <p:bldP spid="60" grpId="0" animBg="1"/>
      <p:bldP spid="60" grpId="1" animBg="1"/>
      <p:bldP spid="62" grpId="0"/>
      <p:bldP spid="62" grpId="1"/>
      <p:bldP spid="5120" grpId="0"/>
      <p:bldP spid="5120" grpId="1"/>
      <p:bldP spid="5121" grpId="0"/>
      <p:bldP spid="5121" grpId="1"/>
      <p:bldP spid="5125" grpId="0" animBg="1"/>
      <p:bldP spid="5125" grpId="1" animBg="1"/>
      <p:bldP spid="5127" grpId="0"/>
      <p:bldP spid="5127" grpId="1"/>
      <p:bldP spid="5129" grpId="0"/>
      <p:bldP spid="5129" grpId="1"/>
      <p:bldP spid="5130" grpId="0"/>
      <p:bldP spid="5130" grpId="1"/>
      <p:bldP spid="5133" grpId="0" animBg="1"/>
      <p:bldP spid="5133" grpId="1" animBg="1"/>
      <p:bldP spid="5135" grpId="0"/>
      <p:bldP spid="5135" grpId="1"/>
      <p:bldP spid="5137" grpId="0"/>
      <p:bldP spid="5137" grpId="1"/>
      <p:bldP spid="5138" grpId="0"/>
      <p:bldP spid="5138" grpId="1"/>
      <p:bldP spid="5141" grpId="0"/>
      <p:bldP spid="5141"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3087B-FD53-86BB-378E-6D2C7B840BB4}"/>
              </a:ext>
            </a:extLst>
          </p:cNvPr>
          <p:cNvSpPr>
            <a:spLocks noGrp="1"/>
          </p:cNvSpPr>
          <p:nvPr>
            <p:ph type="title"/>
          </p:nvPr>
        </p:nvSpPr>
        <p:spPr>
          <a:xfrm>
            <a:off x="201706" y="2843659"/>
            <a:ext cx="10316180" cy="747897"/>
          </a:xfrm>
        </p:spPr>
        <p:txBody>
          <a:bodyPr/>
          <a:lstStyle/>
          <a:p>
            <a:pPr algn="ctr"/>
            <a:r>
              <a:rPr lang="en-US" sz="5400" dirty="0"/>
              <a:t>¿Qué es un agente de IA?</a:t>
            </a:r>
          </a:p>
        </p:txBody>
      </p:sp>
    </p:spTree>
    <p:extLst>
      <p:ext uri="{BB962C8B-B14F-4D97-AF65-F5344CB8AC3E}">
        <p14:creationId xmlns:p14="http://schemas.microsoft.com/office/powerpoint/2010/main" val="182110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4CDB86-5892-379F-6BB8-BCD0D4BD92C4}"/>
              </a:ext>
            </a:extLst>
          </p:cNvPr>
          <p:cNvSpPr>
            <a:spLocks noGrp="1"/>
          </p:cNvSpPr>
          <p:nvPr>
            <p:ph type="title"/>
          </p:nvPr>
        </p:nvSpPr>
        <p:spPr>
          <a:xfrm>
            <a:off x="944880" y="1652196"/>
            <a:ext cx="10594848" cy="2923877"/>
          </a:xfrm>
        </p:spPr>
        <p:txBody>
          <a:bodyPr/>
          <a:lstStyle/>
          <a:p>
            <a:pPr algn="ctr"/>
            <a:r>
              <a:rPr lang="en-US" sz="3800" dirty="0">
                <a:ln w="3175">
                  <a:noFill/>
                </a:ln>
                <a:solidFill>
                  <a:srgbClr val="000000"/>
                </a:solidFill>
                <a:latin typeface="Segoe UI" panose="020B0502040204020203" pitchFamily="34" charset="0"/>
                <a:sym typeface="Rubik Light"/>
              </a:rPr>
              <a:t>Un agente de IA es</a:t>
            </a:r>
            <a:br>
              <a:rPr lang="en-US" sz="3800" dirty="0">
                <a:ln w="3175">
                  <a:noFill/>
                </a:ln>
                <a:solidFill>
                  <a:srgbClr val="000000"/>
                </a:solidFill>
                <a:latin typeface="Segoe UI" panose="020B0502040204020203" pitchFamily="34" charset="0"/>
                <a:sym typeface="Rubik Light"/>
              </a:rPr>
            </a:br>
            <a:r>
              <a:rPr lang="en-US" sz="3800" dirty="0">
                <a:ln w="3175">
                  <a:noFill/>
                </a:ln>
                <a:solidFill>
                  <a:srgbClr val="000000"/>
                </a:solidFill>
                <a:latin typeface="Segoe UI" panose="020B0502040204020203" pitchFamily="34" charset="0"/>
                <a:sym typeface="Rubik Light"/>
              </a:rPr>
              <a:t>una entidad de software </a:t>
            </a:r>
            <a:r>
              <a:rPr lang="en-US" sz="3800" b="1" dirty="0">
                <a:ln w="3175">
                  <a:noFill/>
                </a:ln>
                <a:solidFill>
                  <a:srgbClr val="000000"/>
                </a:solidFill>
                <a:latin typeface="Segoe UI" panose="020B0502040204020203" pitchFamily="34" charset="0"/>
                <a:sym typeface="Rubik Light"/>
              </a:rPr>
              <a:t>semiautónoma</a:t>
            </a:r>
            <a:br>
              <a:rPr lang="en-US" sz="3800" dirty="0">
                <a:ln w="3175">
                  <a:noFill/>
                </a:ln>
                <a:solidFill>
                  <a:srgbClr val="000000"/>
                </a:solidFill>
                <a:latin typeface="Segoe UI" panose="020B0502040204020203" pitchFamily="34" charset="0"/>
                <a:sym typeface="Rubik Light"/>
              </a:rPr>
            </a:br>
            <a:r>
              <a:rPr lang="en-US" sz="3800" dirty="0">
                <a:ln w="3175">
                  <a:noFill/>
                </a:ln>
                <a:solidFill>
                  <a:srgbClr val="000000"/>
                </a:solidFill>
                <a:latin typeface="Segoe UI" panose="020B0502040204020203" pitchFamily="34" charset="0"/>
                <a:sym typeface="Rubik Light"/>
              </a:rPr>
              <a:t>que aprovecha </a:t>
            </a:r>
            <a:r>
              <a:rPr lang="en-US" sz="3800" b="1" dirty="0">
                <a:ln w="3175">
                  <a:noFill/>
                </a:ln>
                <a:solidFill>
                  <a:srgbClr val="000000"/>
                </a:solidFill>
                <a:latin typeface="Segoe UI" panose="020B0502040204020203" pitchFamily="34" charset="0"/>
                <a:sym typeface="Rubik Light"/>
              </a:rPr>
              <a:t>grandes modelos de lenguaje</a:t>
            </a:r>
            <a:br>
              <a:rPr lang="en-US" sz="3800" dirty="0">
                <a:ln w="3175">
                  <a:noFill/>
                </a:ln>
                <a:solidFill>
                  <a:srgbClr val="000000"/>
                </a:solidFill>
                <a:latin typeface="Segoe UI" panose="020B0502040204020203" pitchFamily="34" charset="0"/>
                <a:sym typeface="Rubik Light"/>
              </a:rPr>
            </a:br>
            <a:r>
              <a:rPr lang="en-US" sz="3800" dirty="0">
                <a:ln w="3175">
                  <a:noFill/>
                </a:ln>
                <a:solidFill>
                  <a:srgbClr val="000000"/>
                </a:solidFill>
                <a:latin typeface="Segoe UI" panose="020B0502040204020203" pitchFamily="34" charset="0"/>
                <a:sym typeface="Rubik Light"/>
              </a:rPr>
              <a:t>para </a:t>
            </a:r>
            <a:r>
              <a:rPr lang="en-US" sz="3800" b="1" dirty="0">
                <a:ln w="3175">
                  <a:noFill/>
                </a:ln>
                <a:solidFill>
                  <a:srgbClr val="000000"/>
                </a:solidFill>
                <a:latin typeface="Segoe UI" panose="020B0502040204020203" pitchFamily="34" charset="0"/>
                <a:sym typeface="Rubik Light"/>
              </a:rPr>
              <a:t>realizar tareas </a:t>
            </a:r>
            <a:r>
              <a:rPr lang="en-US" sz="3800" dirty="0">
                <a:ln w="3175">
                  <a:noFill/>
                </a:ln>
                <a:solidFill>
                  <a:srgbClr val="000000"/>
                </a:solidFill>
                <a:latin typeface="Segoe UI" panose="020B0502040204020203" pitchFamily="34" charset="0"/>
                <a:sym typeface="Rubik Light"/>
              </a:rPr>
              <a:t>específicas</a:t>
            </a:r>
            <a:br>
              <a:rPr lang="en-US" sz="3800" dirty="0">
                <a:ln w="3175">
                  <a:noFill/>
                </a:ln>
                <a:solidFill>
                  <a:srgbClr val="000000"/>
                </a:solidFill>
                <a:latin typeface="Segoe UI" panose="020B0502040204020203" pitchFamily="34" charset="0"/>
                <a:sym typeface="Rubik Light"/>
              </a:rPr>
            </a:br>
            <a:r>
              <a:rPr lang="en-US" sz="3800" dirty="0">
                <a:ln w="3175">
                  <a:noFill/>
                </a:ln>
                <a:solidFill>
                  <a:srgbClr val="000000"/>
                </a:solidFill>
                <a:latin typeface="Segoe UI" panose="020B0502040204020203" pitchFamily="34" charset="0"/>
                <a:sym typeface="Rubik Light"/>
              </a:rPr>
              <a:t>a través del lenguaje natural.</a:t>
            </a:r>
            <a:endParaRPr lang="en-US" sz="3800" dirty="0">
              <a:latin typeface="Segoe UI" panose="020B0502040204020203" pitchFamily="34" charset="0"/>
            </a:endParaRPr>
          </a:p>
        </p:txBody>
      </p:sp>
    </p:spTree>
    <p:extLst>
      <p:ext uri="{BB962C8B-B14F-4D97-AF65-F5344CB8AC3E}">
        <p14:creationId xmlns:p14="http://schemas.microsoft.com/office/powerpoint/2010/main" val="283807829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3">
            <a:extLst>
              <a:ext uri="{FF2B5EF4-FFF2-40B4-BE49-F238E27FC236}">
                <a16:creationId xmlns:a16="http://schemas.microsoft.com/office/drawing/2014/main" id="{39AF3EE8-3569-F9FA-72F5-5E7EC5FAD843}"/>
              </a:ext>
            </a:extLst>
          </p:cNvPr>
          <p:cNvGrpSpPr/>
          <p:nvPr/>
        </p:nvGrpSpPr>
        <p:grpSpPr>
          <a:xfrm>
            <a:off x="4762954" y="-45518"/>
            <a:ext cx="3086100" cy="3303091"/>
            <a:chOff x="0" y="-57150"/>
            <a:chExt cx="812800" cy="869950"/>
          </a:xfrm>
        </p:grpSpPr>
        <p:sp>
          <p:nvSpPr>
            <p:cNvPr id="28" name="Freeform 4">
              <a:extLst>
                <a:ext uri="{FF2B5EF4-FFF2-40B4-BE49-F238E27FC236}">
                  <a16:creationId xmlns:a16="http://schemas.microsoft.com/office/drawing/2014/main" id="{232BE6A3-1FF7-028D-4F3C-3268872AFEB0}"/>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217CE9"/>
            </a:solidFill>
          </p:spPr>
          <p:txBody>
            <a:bodyPr/>
            <a:lstStyle/>
            <a:p>
              <a:endParaRPr lang="en-US"/>
            </a:p>
          </p:txBody>
        </p:sp>
        <p:sp>
          <p:nvSpPr>
            <p:cNvPr id="29" name="TextBox 5">
              <a:extLst>
                <a:ext uri="{FF2B5EF4-FFF2-40B4-BE49-F238E27FC236}">
                  <a16:creationId xmlns:a16="http://schemas.microsoft.com/office/drawing/2014/main" id="{B77C3FCD-76E5-A29E-A02F-DE0E054A901C}"/>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grpSp>
        <p:nvGrpSpPr>
          <p:cNvPr id="30" name="Group 29">
            <a:extLst>
              <a:ext uri="{FF2B5EF4-FFF2-40B4-BE49-F238E27FC236}">
                <a16:creationId xmlns:a16="http://schemas.microsoft.com/office/drawing/2014/main" id="{8924D4BA-53CE-DAB1-2B98-0FDA2A7C26D8}"/>
              </a:ext>
            </a:extLst>
          </p:cNvPr>
          <p:cNvGrpSpPr/>
          <p:nvPr/>
        </p:nvGrpSpPr>
        <p:grpSpPr>
          <a:xfrm>
            <a:off x="8616952" y="3564263"/>
            <a:ext cx="3635173" cy="3086100"/>
            <a:chOff x="-77251" y="0"/>
            <a:chExt cx="957412" cy="812800"/>
          </a:xfrm>
        </p:grpSpPr>
        <p:sp>
          <p:nvSpPr>
            <p:cNvPr id="31" name="Freeform 30">
              <a:extLst>
                <a:ext uri="{FF2B5EF4-FFF2-40B4-BE49-F238E27FC236}">
                  <a16:creationId xmlns:a16="http://schemas.microsoft.com/office/drawing/2014/main" id="{1514C9B3-6E6D-3CD7-3061-CF9EA99E5EFD}"/>
                </a:ext>
              </a:extLst>
            </p:cNvPr>
            <p:cNvSpPr/>
            <p:nvPr/>
          </p:nvSpPr>
          <p:spPr>
            <a:xfrm>
              <a:off x="-77251" y="0"/>
              <a:ext cx="957412"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52F9"/>
            </a:solidFill>
          </p:spPr>
          <p:txBody>
            <a:bodyPr/>
            <a:lstStyle/>
            <a:p>
              <a:endParaRPr lang="en-US"/>
            </a:p>
          </p:txBody>
        </p:sp>
        <p:sp>
          <p:nvSpPr>
            <p:cNvPr id="32" name="TextBox 31">
              <a:extLst>
                <a:ext uri="{FF2B5EF4-FFF2-40B4-BE49-F238E27FC236}">
                  <a16:creationId xmlns:a16="http://schemas.microsoft.com/office/drawing/2014/main" id="{3376859B-B46E-C415-B1AA-151288239A83}"/>
                </a:ext>
              </a:extLst>
            </p:cNvPr>
            <p:cNvSpPr txBox="1"/>
            <p:nvPr/>
          </p:nvSpPr>
          <p:spPr>
            <a:xfrm>
              <a:off x="76200" y="19050"/>
              <a:ext cx="660400" cy="717550"/>
            </a:xfrm>
            <a:prstGeom prst="rect">
              <a:avLst/>
            </a:prstGeom>
          </p:spPr>
          <p:txBody>
            <a:bodyPr lIns="50800" tIns="50800" rIns="50800" bIns="50800" rtlCol="0" anchor="ctr"/>
            <a:lstStyle/>
            <a:p>
              <a:pPr algn="ctr">
                <a:lnSpc>
                  <a:spcPts val="3500"/>
                </a:lnSpc>
              </a:pPr>
              <a:endParaRPr/>
            </a:p>
          </p:txBody>
        </p:sp>
      </p:grpSp>
      <p:grpSp>
        <p:nvGrpSpPr>
          <p:cNvPr id="34" name="Group 33">
            <a:extLst>
              <a:ext uri="{FF2B5EF4-FFF2-40B4-BE49-F238E27FC236}">
                <a16:creationId xmlns:a16="http://schemas.microsoft.com/office/drawing/2014/main" id="{EAFD7291-3B33-C6FB-4C54-420C37DC21DF}"/>
              </a:ext>
            </a:extLst>
          </p:cNvPr>
          <p:cNvGrpSpPr/>
          <p:nvPr/>
        </p:nvGrpSpPr>
        <p:grpSpPr>
          <a:xfrm>
            <a:off x="4141077" y="4144562"/>
            <a:ext cx="4074187" cy="2796778"/>
            <a:chOff x="-146844" y="0"/>
            <a:chExt cx="1073037" cy="736600"/>
          </a:xfrm>
        </p:grpSpPr>
        <p:sp>
          <p:nvSpPr>
            <p:cNvPr id="35" name="Freeform 34">
              <a:extLst>
                <a:ext uri="{FF2B5EF4-FFF2-40B4-BE49-F238E27FC236}">
                  <a16:creationId xmlns:a16="http://schemas.microsoft.com/office/drawing/2014/main" id="{4226BF1A-0588-3365-C8E6-52D569A31A35}"/>
                </a:ext>
              </a:extLst>
            </p:cNvPr>
            <p:cNvSpPr/>
            <p:nvPr/>
          </p:nvSpPr>
          <p:spPr>
            <a:xfrm>
              <a:off x="-146844" y="0"/>
              <a:ext cx="1073037" cy="6599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52F9"/>
            </a:solidFill>
          </p:spPr>
          <p:txBody>
            <a:bodyPr/>
            <a:lstStyle/>
            <a:p>
              <a:endParaRPr lang="en-US"/>
            </a:p>
          </p:txBody>
        </p:sp>
        <p:sp>
          <p:nvSpPr>
            <p:cNvPr id="36" name="TextBox 35">
              <a:extLst>
                <a:ext uri="{FF2B5EF4-FFF2-40B4-BE49-F238E27FC236}">
                  <a16:creationId xmlns:a16="http://schemas.microsoft.com/office/drawing/2014/main" id="{22B2B79A-887B-43B7-2AFD-C27F8287BDCA}"/>
                </a:ext>
              </a:extLst>
            </p:cNvPr>
            <p:cNvSpPr txBox="1"/>
            <p:nvPr/>
          </p:nvSpPr>
          <p:spPr>
            <a:xfrm>
              <a:off x="76200" y="19050"/>
              <a:ext cx="660400" cy="717550"/>
            </a:xfrm>
            <a:prstGeom prst="rect">
              <a:avLst/>
            </a:prstGeom>
          </p:spPr>
          <p:txBody>
            <a:bodyPr lIns="50800" tIns="50800" rIns="50800" bIns="50800" rtlCol="0" anchor="ctr"/>
            <a:lstStyle/>
            <a:p>
              <a:pPr algn="ctr">
                <a:lnSpc>
                  <a:spcPts val="3500"/>
                </a:lnSpc>
              </a:pPr>
              <a:endParaRPr/>
            </a:p>
          </p:txBody>
        </p:sp>
      </p:grpSp>
      <p:grpSp>
        <p:nvGrpSpPr>
          <p:cNvPr id="37" name="Group 36">
            <a:extLst>
              <a:ext uri="{FF2B5EF4-FFF2-40B4-BE49-F238E27FC236}">
                <a16:creationId xmlns:a16="http://schemas.microsoft.com/office/drawing/2014/main" id="{3A5731EE-E4AF-4E81-3295-8459B2359A82}"/>
              </a:ext>
            </a:extLst>
          </p:cNvPr>
          <p:cNvGrpSpPr/>
          <p:nvPr/>
        </p:nvGrpSpPr>
        <p:grpSpPr>
          <a:xfrm>
            <a:off x="168753" y="3636593"/>
            <a:ext cx="3086100" cy="2724449"/>
            <a:chOff x="0" y="-45061"/>
            <a:chExt cx="812800" cy="907316"/>
          </a:xfrm>
        </p:grpSpPr>
        <p:sp>
          <p:nvSpPr>
            <p:cNvPr id="38" name="Freeform 37">
              <a:extLst>
                <a:ext uri="{FF2B5EF4-FFF2-40B4-BE49-F238E27FC236}">
                  <a16:creationId xmlns:a16="http://schemas.microsoft.com/office/drawing/2014/main" id="{8DF1F9B0-0234-243E-A4D4-65B906088C6F}"/>
                </a:ext>
              </a:extLst>
            </p:cNvPr>
            <p:cNvSpPr/>
            <p:nvPr/>
          </p:nvSpPr>
          <p:spPr>
            <a:xfrm>
              <a:off x="0" y="-45061"/>
              <a:ext cx="812800" cy="90731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52F9"/>
            </a:solidFill>
          </p:spPr>
          <p:txBody>
            <a:bodyPr/>
            <a:lstStyle/>
            <a:p>
              <a:endParaRPr lang="en-US"/>
            </a:p>
          </p:txBody>
        </p:sp>
        <p:sp>
          <p:nvSpPr>
            <p:cNvPr id="39" name="TextBox 38">
              <a:extLst>
                <a:ext uri="{FF2B5EF4-FFF2-40B4-BE49-F238E27FC236}">
                  <a16:creationId xmlns:a16="http://schemas.microsoft.com/office/drawing/2014/main" id="{19137D8C-7840-869C-EDEA-DD93E913B137}"/>
                </a:ext>
              </a:extLst>
            </p:cNvPr>
            <p:cNvSpPr txBox="1"/>
            <p:nvPr/>
          </p:nvSpPr>
          <p:spPr>
            <a:xfrm>
              <a:off x="76200" y="19050"/>
              <a:ext cx="660400" cy="717550"/>
            </a:xfrm>
            <a:prstGeom prst="rect">
              <a:avLst/>
            </a:prstGeom>
          </p:spPr>
          <p:txBody>
            <a:bodyPr lIns="50800" tIns="50800" rIns="50800" bIns="50800" rtlCol="0" anchor="ctr"/>
            <a:lstStyle/>
            <a:p>
              <a:pPr algn="ctr">
                <a:lnSpc>
                  <a:spcPts val="3500"/>
                </a:lnSpc>
              </a:pPr>
              <a:endParaRPr/>
            </a:p>
          </p:txBody>
        </p:sp>
      </p:grpSp>
      <p:sp>
        <p:nvSpPr>
          <p:cNvPr id="40" name="AutoShape 17">
            <a:extLst>
              <a:ext uri="{FF2B5EF4-FFF2-40B4-BE49-F238E27FC236}">
                <a16:creationId xmlns:a16="http://schemas.microsoft.com/office/drawing/2014/main" id="{10992FE8-9666-446A-7F8E-A66D4FF9835B}"/>
              </a:ext>
            </a:extLst>
          </p:cNvPr>
          <p:cNvSpPr/>
          <p:nvPr/>
        </p:nvSpPr>
        <p:spPr>
          <a:xfrm flipH="1">
            <a:off x="2662513" y="2559807"/>
            <a:ext cx="2093271" cy="1389696"/>
          </a:xfrm>
          <a:prstGeom prst="line">
            <a:avLst/>
          </a:prstGeom>
          <a:ln w="123825" cap="flat">
            <a:solidFill>
              <a:srgbClr val="230A50"/>
            </a:solidFill>
            <a:prstDash val="solid"/>
            <a:headEnd type="none" w="sm" len="sm"/>
            <a:tailEnd type="arrow" w="med" len="sm"/>
          </a:ln>
        </p:spPr>
        <p:txBody>
          <a:bodyPr/>
          <a:lstStyle/>
          <a:p>
            <a:endParaRPr lang="en-US"/>
          </a:p>
        </p:txBody>
      </p:sp>
      <p:sp>
        <p:nvSpPr>
          <p:cNvPr id="41" name="AutoShape 18">
            <a:extLst>
              <a:ext uri="{FF2B5EF4-FFF2-40B4-BE49-F238E27FC236}">
                <a16:creationId xmlns:a16="http://schemas.microsoft.com/office/drawing/2014/main" id="{99BAEF8E-FAFB-A2A3-3A85-0A61986D8C27}"/>
              </a:ext>
            </a:extLst>
          </p:cNvPr>
          <p:cNvSpPr/>
          <p:nvPr/>
        </p:nvSpPr>
        <p:spPr>
          <a:xfrm flipH="1">
            <a:off x="6263886" y="2754866"/>
            <a:ext cx="13447" cy="1389696"/>
          </a:xfrm>
          <a:prstGeom prst="line">
            <a:avLst/>
          </a:prstGeom>
          <a:ln w="123825" cap="flat">
            <a:solidFill>
              <a:srgbClr val="230A50"/>
            </a:solidFill>
            <a:prstDash val="solid"/>
            <a:headEnd type="none" w="sm" len="sm"/>
            <a:tailEnd type="arrow" w="med" len="sm"/>
          </a:ln>
        </p:spPr>
        <p:txBody>
          <a:bodyPr/>
          <a:lstStyle/>
          <a:p>
            <a:endParaRPr lang="en-US"/>
          </a:p>
        </p:txBody>
      </p:sp>
      <p:sp>
        <p:nvSpPr>
          <p:cNvPr id="42" name="AutoShape 19">
            <a:extLst>
              <a:ext uri="{FF2B5EF4-FFF2-40B4-BE49-F238E27FC236}">
                <a16:creationId xmlns:a16="http://schemas.microsoft.com/office/drawing/2014/main" id="{76A8E747-A82E-1389-9F5A-E99D784181E8}"/>
              </a:ext>
            </a:extLst>
          </p:cNvPr>
          <p:cNvSpPr/>
          <p:nvPr/>
        </p:nvSpPr>
        <p:spPr>
          <a:xfrm>
            <a:off x="7849055" y="2525105"/>
            <a:ext cx="2047979" cy="1101988"/>
          </a:xfrm>
          <a:prstGeom prst="line">
            <a:avLst/>
          </a:prstGeom>
          <a:ln w="123825" cap="flat">
            <a:solidFill>
              <a:srgbClr val="230A50"/>
            </a:solidFill>
            <a:prstDash val="solid"/>
            <a:headEnd type="none" w="sm" len="sm"/>
            <a:tailEnd type="arrow" w="med" len="sm"/>
          </a:ln>
        </p:spPr>
        <p:txBody>
          <a:bodyPr/>
          <a:lstStyle/>
          <a:p>
            <a:endParaRPr lang="en-US"/>
          </a:p>
        </p:txBody>
      </p:sp>
      <p:sp>
        <p:nvSpPr>
          <p:cNvPr id="43" name="TextBox 42">
            <a:extLst>
              <a:ext uri="{FF2B5EF4-FFF2-40B4-BE49-F238E27FC236}">
                <a16:creationId xmlns:a16="http://schemas.microsoft.com/office/drawing/2014/main" id="{ED999D29-7459-3E5A-25FC-E46C211B0C59}"/>
              </a:ext>
            </a:extLst>
          </p:cNvPr>
          <p:cNvSpPr txBox="1"/>
          <p:nvPr/>
        </p:nvSpPr>
        <p:spPr>
          <a:xfrm>
            <a:off x="4762953" y="631868"/>
            <a:ext cx="3086101" cy="1927939"/>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Modelo de lenguaje grande</a:t>
            </a:r>
          </a:p>
        </p:txBody>
      </p:sp>
      <p:sp>
        <p:nvSpPr>
          <p:cNvPr id="44" name="TextBox 43">
            <a:extLst>
              <a:ext uri="{FF2B5EF4-FFF2-40B4-BE49-F238E27FC236}">
                <a16:creationId xmlns:a16="http://schemas.microsoft.com/office/drawing/2014/main" id="{3421887D-21F7-F177-815A-109E13AE36DD}"/>
              </a:ext>
            </a:extLst>
          </p:cNvPr>
          <p:cNvSpPr txBox="1"/>
          <p:nvPr/>
        </p:nvSpPr>
        <p:spPr>
          <a:xfrm>
            <a:off x="-449134" y="4510390"/>
            <a:ext cx="4425873" cy="1260410"/>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Realiza </a:t>
            </a:r>
          </a:p>
          <a:p>
            <a:pPr algn="ctr">
              <a:lnSpc>
                <a:spcPts val="5035"/>
              </a:lnSpc>
            </a:pPr>
            <a:r>
              <a:rPr lang="en-US" sz="3596">
                <a:solidFill>
                  <a:srgbClr val="FFFFFF"/>
                </a:solidFill>
                <a:latin typeface="Poppins"/>
                <a:ea typeface="Poppins"/>
                <a:cs typeface="Poppins"/>
                <a:sym typeface="Poppins"/>
              </a:rPr>
              <a:t>acciones</a:t>
            </a:r>
          </a:p>
        </p:txBody>
      </p:sp>
      <p:sp>
        <p:nvSpPr>
          <p:cNvPr id="45" name="TextBox 44">
            <a:extLst>
              <a:ext uri="{FF2B5EF4-FFF2-40B4-BE49-F238E27FC236}">
                <a16:creationId xmlns:a16="http://schemas.microsoft.com/office/drawing/2014/main" id="{8CF5BA12-722D-8F04-0F56-BC86DE8AB4B4}"/>
              </a:ext>
            </a:extLst>
          </p:cNvPr>
          <p:cNvSpPr txBox="1"/>
          <p:nvPr/>
        </p:nvSpPr>
        <p:spPr>
          <a:xfrm>
            <a:off x="4026740" y="4821729"/>
            <a:ext cx="4425873" cy="1289764"/>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Acceso a</a:t>
            </a:r>
          </a:p>
          <a:p>
            <a:pPr algn="ctr">
              <a:lnSpc>
                <a:spcPts val="5035"/>
              </a:lnSpc>
            </a:pPr>
            <a:r>
              <a:rPr lang="en-US" sz="3596">
                <a:solidFill>
                  <a:srgbClr val="FFFFFF"/>
                </a:solidFill>
                <a:latin typeface="Poppins"/>
                <a:ea typeface="Poppins"/>
                <a:cs typeface="Poppins"/>
                <a:sym typeface="Poppins"/>
              </a:rPr>
              <a:t>Herramientas</a:t>
            </a:r>
          </a:p>
        </p:txBody>
      </p:sp>
      <p:sp>
        <p:nvSpPr>
          <p:cNvPr id="47" name="TextBox 46">
            <a:extLst>
              <a:ext uri="{FF2B5EF4-FFF2-40B4-BE49-F238E27FC236}">
                <a16:creationId xmlns:a16="http://schemas.microsoft.com/office/drawing/2014/main" id="{84532BF4-1DE4-2FCD-5C4B-6372343D8BD5}"/>
              </a:ext>
            </a:extLst>
          </p:cNvPr>
          <p:cNvSpPr txBox="1"/>
          <p:nvPr/>
        </p:nvSpPr>
        <p:spPr>
          <a:xfrm>
            <a:off x="8240377" y="4729131"/>
            <a:ext cx="4425873" cy="619208"/>
          </a:xfrm>
          <a:prstGeom prst="rect">
            <a:avLst/>
          </a:prstGeom>
        </p:spPr>
        <p:txBody>
          <a:bodyPr wrap="square" lIns="0" tIns="0" rIns="0" bIns="0" rtlCol="0" anchor="t">
            <a:spAutoFit/>
          </a:bodyPr>
          <a:lstStyle/>
          <a:p>
            <a:pPr algn="ctr">
              <a:lnSpc>
                <a:spcPts val="5035"/>
              </a:lnSpc>
              <a:spcBef>
                <a:spcPct val="0"/>
              </a:spcBef>
            </a:pPr>
            <a:r>
              <a:rPr lang="en-US" sz="3596">
                <a:solidFill>
                  <a:srgbClr val="FFFFFF"/>
                </a:solidFill>
                <a:latin typeface="Poppins"/>
                <a:ea typeface="Poppins"/>
                <a:cs typeface="Poppins"/>
                <a:sym typeface="Poppins"/>
              </a:rPr>
              <a:t>Conocimiento</a:t>
            </a:r>
          </a:p>
        </p:txBody>
      </p:sp>
    </p:spTree>
    <p:extLst>
      <p:ext uri="{BB962C8B-B14F-4D97-AF65-F5344CB8AC3E}">
        <p14:creationId xmlns:p14="http://schemas.microsoft.com/office/powerpoint/2010/main" val="312971286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52AF-D5A8-AD71-70B5-0F7DC838B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D1A6B-4CCB-A3C6-C32F-9D240C0384F8}"/>
              </a:ext>
            </a:extLst>
          </p:cNvPr>
          <p:cNvSpPr>
            <a:spLocks noGrp="1"/>
          </p:cNvSpPr>
          <p:nvPr>
            <p:ph type="title"/>
          </p:nvPr>
        </p:nvSpPr>
        <p:spPr>
          <a:xfrm>
            <a:off x="0" y="2071751"/>
            <a:ext cx="10551414" cy="1495794"/>
          </a:xfrm>
        </p:spPr>
        <p:txBody>
          <a:bodyPr/>
          <a:lstStyle/>
          <a:p>
            <a:pPr algn="ctr"/>
            <a:r>
              <a:rPr kumimoji="0" lang="en-US" sz="54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¿Cuándo utilizar </a:t>
            </a:r>
            <a:br>
              <a:rPr kumimoji="0" lang="en-US" sz="54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br>
            <a:r>
              <a:rPr kumimoji="0" lang="en-US" sz="54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agentes de IA?</a:t>
            </a:r>
            <a:endParaRPr lang="en-US" sz="5400" dirty="0">
              <a:solidFill>
                <a:srgbClr val="000000"/>
              </a:solidFill>
            </a:endParaRPr>
          </a:p>
        </p:txBody>
      </p:sp>
    </p:spTree>
    <p:extLst>
      <p:ext uri="{BB962C8B-B14F-4D97-AF65-F5344CB8AC3E}">
        <p14:creationId xmlns:p14="http://schemas.microsoft.com/office/powerpoint/2010/main" val="341007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31A0-7D5B-2934-3116-3E3FEB90C921}"/>
              </a:ext>
            </a:extLst>
          </p:cNvPr>
          <p:cNvSpPr>
            <a:spLocks noGrp="1"/>
          </p:cNvSpPr>
          <p:nvPr>
            <p:ph type="title"/>
          </p:nvPr>
        </p:nvSpPr>
        <p:spPr/>
        <p:txBody>
          <a:bodyPr/>
          <a:lstStyle/>
          <a:p>
            <a:r>
              <a:rPr kumimoji="0" lang="en-US" sz="3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¿Cuándo utilizar agentes de IA?</a:t>
            </a:r>
            <a:endParaRPr lang="en-US"/>
          </a:p>
        </p:txBody>
      </p:sp>
      <p:grpSp>
        <p:nvGrpSpPr>
          <p:cNvPr id="4" name="Group 3">
            <a:extLst>
              <a:ext uri="{FF2B5EF4-FFF2-40B4-BE49-F238E27FC236}">
                <a16:creationId xmlns:a16="http://schemas.microsoft.com/office/drawing/2014/main" id="{3FFBB661-5D23-871F-FFC6-BE697C67CE09}"/>
              </a:ext>
            </a:extLst>
          </p:cNvPr>
          <p:cNvGrpSpPr/>
          <p:nvPr/>
        </p:nvGrpSpPr>
        <p:grpSpPr>
          <a:xfrm>
            <a:off x="588264" y="1777454"/>
            <a:ext cx="3086100" cy="3303091"/>
            <a:chOff x="0" y="-57150"/>
            <a:chExt cx="812800" cy="869950"/>
          </a:xfrm>
        </p:grpSpPr>
        <p:sp>
          <p:nvSpPr>
            <p:cNvPr id="5" name="Freeform 4">
              <a:extLst>
                <a:ext uri="{FF2B5EF4-FFF2-40B4-BE49-F238E27FC236}">
                  <a16:creationId xmlns:a16="http://schemas.microsoft.com/office/drawing/2014/main" id="{2DE94A97-33F3-308D-0201-F32DDBBB1674}"/>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217CE9"/>
            </a:solidFill>
          </p:spPr>
          <p:txBody>
            <a:bodyPr/>
            <a:lstStyle/>
            <a:p>
              <a:endParaRPr lang="en-US"/>
            </a:p>
          </p:txBody>
        </p:sp>
        <p:sp>
          <p:nvSpPr>
            <p:cNvPr id="6" name="TextBox 5">
              <a:extLst>
                <a:ext uri="{FF2B5EF4-FFF2-40B4-BE49-F238E27FC236}">
                  <a16:creationId xmlns:a16="http://schemas.microsoft.com/office/drawing/2014/main" id="{49FCBC8E-245F-A08E-A64C-94B7C0A2A53E}"/>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7" name="TextBox 6">
            <a:extLst>
              <a:ext uri="{FF2B5EF4-FFF2-40B4-BE49-F238E27FC236}">
                <a16:creationId xmlns:a16="http://schemas.microsoft.com/office/drawing/2014/main" id="{EADF7CD1-CBE9-2E99-F616-4F234739AEC8}"/>
              </a:ext>
            </a:extLst>
          </p:cNvPr>
          <p:cNvSpPr txBox="1"/>
          <p:nvPr/>
        </p:nvSpPr>
        <p:spPr>
          <a:xfrm>
            <a:off x="588263" y="2347264"/>
            <a:ext cx="3086101" cy="1260410"/>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Problemas abiertos</a:t>
            </a:r>
          </a:p>
        </p:txBody>
      </p:sp>
      <p:grpSp>
        <p:nvGrpSpPr>
          <p:cNvPr id="12" name="Group 11">
            <a:extLst>
              <a:ext uri="{FF2B5EF4-FFF2-40B4-BE49-F238E27FC236}">
                <a16:creationId xmlns:a16="http://schemas.microsoft.com/office/drawing/2014/main" id="{EBFFA171-0C35-6A8A-04BA-4DA70580B6F5}"/>
              </a:ext>
            </a:extLst>
          </p:cNvPr>
          <p:cNvGrpSpPr/>
          <p:nvPr/>
        </p:nvGrpSpPr>
        <p:grpSpPr>
          <a:xfrm>
            <a:off x="4788230" y="1777454"/>
            <a:ext cx="3086100" cy="3303091"/>
            <a:chOff x="0" y="-57150"/>
            <a:chExt cx="812800" cy="869950"/>
          </a:xfrm>
        </p:grpSpPr>
        <p:sp>
          <p:nvSpPr>
            <p:cNvPr id="13" name="Freeform 12">
              <a:extLst>
                <a:ext uri="{FF2B5EF4-FFF2-40B4-BE49-F238E27FC236}">
                  <a16:creationId xmlns:a16="http://schemas.microsoft.com/office/drawing/2014/main" id="{D7A971E4-D7DC-1C8E-0156-D5232B39FC4C}"/>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chemeClr val="accent2"/>
            </a:solidFill>
          </p:spPr>
          <p:txBody>
            <a:bodyPr/>
            <a:lstStyle/>
            <a:p>
              <a:endParaRPr lang="en-US"/>
            </a:p>
          </p:txBody>
        </p:sp>
        <p:sp>
          <p:nvSpPr>
            <p:cNvPr id="14" name="TextBox 13">
              <a:extLst>
                <a:ext uri="{FF2B5EF4-FFF2-40B4-BE49-F238E27FC236}">
                  <a16:creationId xmlns:a16="http://schemas.microsoft.com/office/drawing/2014/main" id="{F59216CC-E721-087D-E6D2-B6B3DB25C26D}"/>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15" name="TextBox 14">
            <a:extLst>
              <a:ext uri="{FF2B5EF4-FFF2-40B4-BE49-F238E27FC236}">
                <a16:creationId xmlns:a16="http://schemas.microsoft.com/office/drawing/2014/main" id="{963DBF6B-2798-3E70-F61E-1BA17444A601}"/>
              </a:ext>
            </a:extLst>
          </p:cNvPr>
          <p:cNvSpPr txBox="1"/>
          <p:nvPr/>
        </p:nvSpPr>
        <p:spPr>
          <a:xfrm>
            <a:off x="4788229" y="2347264"/>
            <a:ext cx="3086101" cy="1901611"/>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Procesos</a:t>
            </a:r>
          </a:p>
          <a:p>
            <a:pPr algn="ctr">
              <a:lnSpc>
                <a:spcPts val="5035"/>
              </a:lnSpc>
            </a:pPr>
            <a:r>
              <a:rPr lang="en-US" sz="3596">
                <a:solidFill>
                  <a:srgbClr val="FFFFFF"/>
                </a:solidFill>
                <a:latin typeface="Poppins"/>
                <a:ea typeface="Poppins"/>
                <a:cs typeface="Poppins"/>
                <a:sym typeface="Poppins"/>
              </a:rPr>
              <a:t>de varios pasos</a:t>
            </a:r>
          </a:p>
        </p:txBody>
      </p:sp>
      <p:grpSp>
        <p:nvGrpSpPr>
          <p:cNvPr id="16" name="Group 15">
            <a:extLst>
              <a:ext uri="{FF2B5EF4-FFF2-40B4-BE49-F238E27FC236}">
                <a16:creationId xmlns:a16="http://schemas.microsoft.com/office/drawing/2014/main" id="{5E1E69FD-4243-E9DA-B30E-5457816BB567}"/>
              </a:ext>
            </a:extLst>
          </p:cNvPr>
          <p:cNvGrpSpPr/>
          <p:nvPr/>
        </p:nvGrpSpPr>
        <p:grpSpPr>
          <a:xfrm>
            <a:off x="8538884" y="1777454"/>
            <a:ext cx="3347150" cy="3303091"/>
            <a:chOff x="-68754" y="-57150"/>
            <a:chExt cx="881554" cy="869950"/>
          </a:xfrm>
        </p:grpSpPr>
        <p:sp>
          <p:nvSpPr>
            <p:cNvPr id="17" name="Freeform 16">
              <a:extLst>
                <a:ext uri="{FF2B5EF4-FFF2-40B4-BE49-F238E27FC236}">
                  <a16:creationId xmlns:a16="http://schemas.microsoft.com/office/drawing/2014/main" id="{B0D9099D-7C10-299F-BB34-91275EA1EB92}"/>
                </a:ext>
              </a:extLst>
            </p:cNvPr>
            <p:cNvSpPr/>
            <p:nvPr/>
          </p:nvSpPr>
          <p:spPr>
            <a:xfrm>
              <a:off x="-68754" y="0"/>
              <a:ext cx="881554"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chemeClr val="accent3"/>
            </a:solidFill>
          </p:spPr>
          <p:txBody>
            <a:bodyPr/>
            <a:lstStyle/>
            <a:p>
              <a:endParaRPr lang="en-US"/>
            </a:p>
          </p:txBody>
        </p:sp>
        <p:sp>
          <p:nvSpPr>
            <p:cNvPr id="18" name="TextBox 17">
              <a:extLst>
                <a:ext uri="{FF2B5EF4-FFF2-40B4-BE49-F238E27FC236}">
                  <a16:creationId xmlns:a16="http://schemas.microsoft.com/office/drawing/2014/main" id="{E9375B1F-72F9-B043-C7C4-EA8CF7E39AF9}"/>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19" name="TextBox 18">
            <a:extLst>
              <a:ext uri="{FF2B5EF4-FFF2-40B4-BE49-F238E27FC236}">
                <a16:creationId xmlns:a16="http://schemas.microsoft.com/office/drawing/2014/main" id="{43F1D5F7-D0A6-D736-9CBF-9B0E1D081A5F}"/>
              </a:ext>
            </a:extLst>
          </p:cNvPr>
          <p:cNvSpPr txBox="1"/>
          <p:nvPr/>
        </p:nvSpPr>
        <p:spPr>
          <a:xfrm>
            <a:off x="8538885" y="2667864"/>
            <a:ext cx="3347150" cy="1260410"/>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Mejora</a:t>
            </a:r>
          </a:p>
          <a:p>
            <a:pPr algn="ctr">
              <a:lnSpc>
                <a:spcPts val="5035"/>
              </a:lnSpc>
            </a:pPr>
            <a:r>
              <a:rPr lang="en-US" sz="3596">
                <a:solidFill>
                  <a:srgbClr val="FFFFFF"/>
                </a:solidFill>
                <a:latin typeface="Poppins"/>
                <a:ea typeface="Poppins"/>
                <a:cs typeface="Poppins"/>
                <a:sym typeface="Poppins"/>
              </a:rPr>
              <a:t>con el tiempo</a:t>
            </a:r>
          </a:p>
        </p:txBody>
      </p:sp>
    </p:spTree>
    <p:extLst>
      <p:ext uri="{BB962C8B-B14F-4D97-AF65-F5344CB8AC3E}">
        <p14:creationId xmlns:p14="http://schemas.microsoft.com/office/powerpoint/2010/main" val="31123000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D33A3-3B9B-C1C8-E23F-F1CA1256F4A0}"/>
            </a:ext>
          </a:extLst>
        </p:cNvPr>
        <p:cNvGrpSpPr/>
        <p:nvPr/>
      </p:nvGrpSpPr>
      <p:grpSpPr>
        <a:xfrm>
          <a:off x="0" y="0"/>
          <a:ext cx="0" cy="0"/>
          <a:chOff x="0" y="0"/>
          <a:chExt cx="0" cy="0"/>
        </a:xfrm>
      </p:grpSpPr>
      <p:cxnSp>
        <p:nvCxnSpPr>
          <p:cNvPr id="1036" name="Straight Connector 1035">
            <a:extLst>
              <a:ext uri="{FF2B5EF4-FFF2-40B4-BE49-F238E27FC236}">
                <a16:creationId xmlns:a16="http://schemas.microsoft.com/office/drawing/2014/main" id="{CF095378-5B53-049C-B2F9-E4C8427938D6}"/>
              </a:ext>
            </a:extLst>
          </p:cNvPr>
          <p:cNvCxnSpPr>
            <a:cxnSpLocks/>
          </p:cNvCxnSpPr>
          <p:nvPr/>
        </p:nvCxnSpPr>
        <p:spPr>
          <a:xfrm>
            <a:off x="6318294" y="2606092"/>
            <a:ext cx="281736"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31" name="Elbow Connector 1030">
            <a:extLst>
              <a:ext uri="{FF2B5EF4-FFF2-40B4-BE49-F238E27FC236}">
                <a16:creationId xmlns:a16="http://schemas.microsoft.com/office/drawing/2014/main" id="{04E84E58-4FE8-5012-F08D-7DBDE48FD35A}"/>
              </a:ext>
            </a:extLst>
          </p:cNvPr>
          <p:cNvCxnSpPr>
            <a:cxnSpLocks/>
            <a:endCxn id="3369" idx="1"/>
          </p:cNvCxnSpPr>
          <p:nvPr/>
        </p:nvCxnSpPr>
        <p:spPr>
          <a:xfrm rot="5400000" flipH="1" flipV="1">
            <a:off x="4589660" y="2805651"/>
            <a:ext cx="455046" cy="274301"/>
          </a:xfrm>
          <a:prstGeom prst="bentConnector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25" name="Straight Connector 1024">
            <a:extLst>
              <a:ext uri="{FF2B5EF4-FFF2-40B4-BE49-F238E27FC236}">
                <a16:creationId xmlns:a16="http://schemas.microsoft.com/office/drawing/2014/main" id="{7E515C8B-5FF2-7AC2-D987-693F5C643DBB}"/>
              </a:ext>
            </a:extLst>
          </p:cNvPr>
          <p:cNvCxnSpPr>
            <a:cxnSpLocks/>
            <a:endCxn id="3369" idx="1"/>
          </p:cNvCxnSpPr>
          <p:nvPr/>
        </p:nvCxnSpPr>
        <p:spPr>
          <a:xfrm>
            <a:off x="4384225" y="2715278"/>
            <a:ext cx="570109"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3428" name="Rectangle: Rounded Corners 4">
            <a:extLst>
              <a:ext uri="{FF2B5EF4-FFF2-40B4-BE49-F238E27FC236}">
                <a16:creationId xmlns:a16="http://schemas.microsoft.com/office/drawing/2014/main" id="{40195F96-0034-6DCD-AEF7-5D270236CBAE}"/>
              </a:ext>
              <a:ext uri="{C183D7F6-B498-43B3-948B-1728B52AA6E4}">
                <adec:decorative xmlns:adec="http://schemas.microsoft.com/office/drawing/2017/decorative" val="1"/>
              </a:ext>
            </a:extLst>
          </p:cNvPr>
          <p:cNvSpPr>
            <a:spLocks/>
          </p:cNvSpPr>
          <p:nvPr/>
        </p:nvSpPr>
        <p:spPr>
          <a:xfrm rot="5400000">
            <a:off x="7707975" y="1912542"/>
            <a:ext cx="1186416" cy="4732828"/>
          </a:xfrm>
          <a:prstGeom prst="roundRect">
            <a:avLst>
              <a:gd name="adj" fmla="val 11776"/>
            </a:avLst>
          </a:prstGeom>
          <a:solidFill>
            <a:srgbClr val="3A4953">
              <a:alpha val="20000"/>
            </a:srgb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3419" name="Rectangle: Rounded Corners 2">
            <a:extLst>
              <a:ext uri="{FF2B5EF4-FFF2-40B4-BE49-F238E27FC236}">
                <a16:creationId xmlns:a16="http://schemas.microsoft.com/office/drawing/2014/main" id="{94E54444-58E0-0525-1886-73F780EFAF90}"/>
              </a:ext>
            </a:extLst>
          </p:cNvPr>
          <p:cNvSpPr/>
          <p:nvPr/>
        </p:nvSpPr>
        <p:spPr>
          <a:xfrm>
            <a:off x="4571177" y="466847"/>
            <a:ext cx="2350399" cy="149770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286" name="Title 2">
            <a:extLst>
              <a:ext uri="{FF2B5EF4-FFF2-40B4-BE49-F238E27FC236}">
                <a16:creationId xmlns:a16="http://schemas.microsoft.com/office/drawing/2014/main" id="{C276033F-5464-C547-A2DC-D83ADDE3A6B1}"/>
              </a:ext>
            </a:extLst>
          </p:cNvPr>
          <p:cNvSpPr>
            <a:spLocks noGrp="1"/>
          </p:cNvSpPr>
          <p:nvPr>
            <p:ph type="title"/>
          </p:nvPr>
        </p:nvSpPr>
        <p:spPr>
          <a:xfrm>
            <a:off x="588262" y="252422"/>
            <a:ext cx="4476401" cy="861774"/>
          </a:xfrm>
        </p:spPr>
        <p:txBody>
          <a:bodyPr/>
          <a:lstStyle/>
          <a:p>
            <a:r>
              <a:rPr lang="en-US" dirty="0">
                <a:solidFill>
                  <a:srgbClr val="8661C5"/>
                </a:solidFill>
              </a:rPr>
              <a:t>Ejemplo de agente</a:t>
            </a:r>
            <a:br>
              <a:rPr lang="en-US" dirty="0"/>
            </a:br>
            <a:r>
              <a:rPr lang="en-US" sz="2000" dirty="0">
                <a:solidFill>
                  <a:schemeClr val="tx1"/>
                </a:solidFill>
                <a:latin typeface="+mn-lt"/>
              </a:rPr>
              <a:t>Asistencia del centro de llamadas</a:t>
            </a:r>
          </a:p>
        </p:txBody>
      </p:sp>
      <p:sp>
        <p:nvSpPr>
          <p:cNvPr id="6" name="Rectangle: Rounded Corners 2">
            <a:extLst>
              <a:ext uri="{FF2B5EF4-FFF2-40B4-BE49-F238E27FC236}">
                <a16:creationId xmlns:a16="http://schemas.microsoft.com/office/drawing/2014/main" id="{58FB2EAB-4360-C579-BC7F-664CE39C6B68}"/>
              </a:ext>
            </a:extLst>
          </p:cNvPr>
          <p:cNvSpPr/>
          <p:nvPr/>
        </p:nvSpPr>
        <p:spPr>
          <a:xfrm>
            <a:off x="1729811" y="2291072"/>
            <a:ext cx="1694599"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8" name="Group 7">
            <a:extLst>
              <a:ext uri="{FF2B5EF4-FFF2-40B4-BE49-F238E27FC236}">
                <a16:creationId xmlns:a16="http://schemas.microsoft.com/office/drawing/2014/main" id="{3AE1D646-E6E5-2700-C5E2-C4E912F438DA}"/>
              </a:ext>
            </a:extLst>
          </p:cNvPr>
          <p:cNvGrpSpPr/>
          <p:nvPr/>
        </p:nvGrpSpPr>
        <p:grpSpPr>
          <a:xfrm>
            <a:off x="1738126" y="2123422"/>
            <a:ext cx="1733915" cy="326669"/>
            <a:chOff x="701866" y="1491259"/>
            <a:chExt cx="2668846" cy="502809"/>
          </a:xfrm>
        </p:grpSpPr>
        <p:sp>
          <p:nvSpPr>
            <p:cNvPr id="9" name="!! purple box">
              <a:extLst>
                <a:ext uri="{FF2B5EF4-FFF2-40B4-BE49-F238E27FC236}">
                  <a16:creationId xmlns:a16="http://schemas.microsoft.com/office/drawing/2014/main" id="{558D1BA9-50E4-137E-D096-7226A9220C56}"/>
                </a:ext>
                <a:ext uri="{C183D7F6-B498-43B3-948B-1728B52AA6E4}">
                  <adec:decorative xmlns:adec="http://schemas.microsoft.com/office/drawing/2017/decorative" val="1"/>
                </a:ext>
              </a:extLst>
            </p:cNvPr>
            <p:cNvSpPr/>
            <p:nvPr/>
          </p:nvSpPr>
          <p:spPr bwMode="auto">
            <a:xfrm>
              <a:off x="701866" y="1491259"/>
              <a:ext cx="2595532" cy="502809"/>
            </a:xfrm>
            <a:prstGeom prst="round2SameRect">
              <a:avLst>
                <a:gd name="adj1" fmla="val 50000"/>
                <a:gd name="adj2" fmla="val 0"/>
              </a:avLst>
            </a:prstGeom>
            <a:solidFill>
              <a:schemeClr val="accent6">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10" name="TextBox 9">
              <a:extLst>
                <a:ext uri="{FF2B5EF4-FFF2-40B4-BE49-F238E27FC236}">
                  <a16:creationId xmlns:a16="http://schemas.microsoft.com/office/drawing/2014/main" id="{BBB0569F-F68E-1295-1B2B-A8853A74F1BA}"/>
                </a:ext>
              </a:extLst>
            </p:cNvPr>
            <p:cNvSpPr txBox="1"/>
            <p:nvPr/>
          </p:nvSpPr>
          <p:spPr>
            <a:xfrm>
              <a:off x="1039007" y="1554482"/>
              <a:ext cx="2331705"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Análisis de pregunta</a:t>
              </a:r>
            </a:p>
          </p:txBody>
        </p:sp>
        <p:pic>
          <p:nvPicPr>
            <p:cNvPr id="11" name="Picture 10">
              <a:extLst>
                <a:ext uri="{FF2B5EF4-FFF2-40B4-BE49-F238E27FC236}">
                  <a16:creationId xmlns:a16="http://schemas.microsoft.com/office/drawing/2014/main" id="{E53D3E54-4999-6D0D-1AFB-551D00E1A936}"/>
                </a:ext>
              </a:extLst>
            </p:cNvPr>
            <p:cNvPicPr>
              <a:picLocks noChangeAspect="1"/>
            </p:cNvPicPr>
            <p:nvPr/>
          </p:nvPicPr>
          <p:blipFill>
            <a:blip r:embed="rId3">
              <a:lum bright="70000" contrast="-70000"/>
            </a:blip>
            <a:stretch>
              <a:fillRect/>
            </a:stretch>
          </p:blipFill>
          <p:spPr>
            <a:xfrm>
              <a:off x="883722" y="1595865"/>
              <a:ext cx="306883" cy="306883"/>
            </a:xfrm>
            <a:prstGeom prst="rect">
              <a:avLst/>
            </a:prstGeom>
          </p:spPr>
        </p:pic>
      </p:grpSp>
      <p:sp>
        <p:nvSpPr>
          <p:cNvPr id="3351" name="TextBox 3350">
            <a:extLst>
              <a:ext uri="{FF2B5EF4-FFF2-40B4-BE49-F238E27FC236}">
                <a16:creationId xmlns:a16="http://schemas.microsoft.com/office/drawing/2014/main" id="{EDEF9B84-F2E8-1CB8-4592-77A005EAB8EC}"/>
              </a:ext>
            </a:extLst>
          </p:cNvPr>
          <p:cNvSpPr txBox="1"/>
          <p:nvPr/>
        </p:nvSpPr>
        <p:spPr>
          <a:xfrm>
            <a:off x="291328" y="1844111"/>
            <a:ext cx="2419453" cy="221023"/>
          </a:xfrm>
          <a:prstGeom prst="rect">
            <a:avLst/>
          </a:prstGeom>
          <a:noFill/>
        </p:spPr>
        <p:txBody>
          <a:bodyPr wrap="square" lIns="0" tIns="0" rIns="0" bIns="0" rtlCol="0">
            <a:spAutoFit/>
          </a:bodyPr>
          <a:lstStyle/>
          <a:p>
            <a:pPr lvl="0">
              <a:lnSpc>
                <a:spcPct val="110000"/>
              </a:lnSpc>
              <a:spcAft>
                <a:spcPts val="200"/>
              </a:spcAft>
              <a:defRPr/>
            </a:pPr>
            <a:r>
              <a:rPr lang="en-US" sz="1400">
                <a:latin typeface="Segoe Sans Text Semibold"/>
                <a:cs typeface="Segoe UI Semilight" panose="020B0402040204020203" pitchFamily="34" charset="0"/>
              </a:rPr>
              <a:t>Pregunta del cliente</a:t>
            </a:r>
          </a:p>
        </p:txBody>
      </p:sp>
      <p:sp>
        <p:nvSpPr>
          <p:cNvPr id="3352" name="TextBox 3351">
            <a:extLst>
              <a:ext uri="{FF2B5EF4-FFF2-40B4-BE49-F238E27FC236}">
                <a16:creationId xmlns:a16="http://schemas.microsoft.com/office/drawing/2014/main" id="{00461C16-2497-3F8C-6BE9-628D6D489719}"/>
              </a:ext>
            </a:extLst>
          </p:cNvPr>
          <p:cNvSpPr txBox="1"/>
          <p:nvPr/>
        </p:nvSpPr>
        <p:spPr>
          <a:xfrm>
            <a:off x="300652" y="2122788"/>
            <a:ext cx="1266249" cy="1199239"/>
          </a:xfrm>
          <a:prstGeom prst="rect">
            <a:avLst/>
          </a:prstGeom>
          <a:noFill/>
        </p:spPr>
        <p:txBody>
          <a:bodyPr wrap="square" lIns="0" tIns="0" rIns="0" bIns="0" rtlCol="0">
            <a:spAutoFit/>
          </a:bodyPr>
          <a:lstStyle/>
          <a:p>
            <a:pPr lvl="0">
              <a:lnSpc>
                <a:spcPct val="110000"/>
              </a:lnSpc>
              <a:spcAft>
                <a:spcPts val="200"/>
              </a:spcAft>
              <a:defRPr/>
            </a:pPr>
            <a:r>
              <a:rPr lang="en-US" sz="1000" b="1">
                <a:solidFill>
                  <a:srgbClr val="0078D4"/>
                </a:solidFill>
                <a:latin typeface="Segoe Sans Text Semibold"/>
                <a:cs typeface="Segoe UI Semibold" panose="020B0702040204020203" pitchFamily="34" charset="0"/>
              </a:rPr>
              <a:t>Mi termostato SmartHome no se conecta a Wi-Fi y sigo viendo un código de error E-22. ¿Cómo puedo solucionar esto?</a:t>
            </a:r>
          </a:p>
        </p:txBody>
      </p:sp>
      <p:sp>
        <p:nvSpPr>
          <p:cNvPr id="3354" name="TextBox 3353">
            <a:extLst>
              <a:ext uri="{FF2B5EF4-FFF2-40B4-BE49-F238E27FC236}">
                <a16:creationId xmlns:a16="http://schemas.microsoft.com/office/drawing/2014/main" id="{0E2D2D0A-83BA-154C-28D2-C2DA06E87663}"/>
              </a:ext>
            </a:extLst>
          </p:cNvPr>
          <p:cNvSpPr txBox="1"/>
          <p:nvPr/>
        </p:nvSpPr>
        <p:spPr>
          <a:xfrm>
            <a:off x="2539941" y="2612587"/>
            <a:ext cx="743289"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LLM</a:t>
            </a:r>
          </a:p>
        </p:txBody>
      </p:sp>
      <p:cxnSp>
        <p:nvCxnSpPr>
          <p:cNvPr id="3357" name="Straight Connector 3356">
            <a:extLst>
              <a:ext uri="{FF2B5EF4-FFF2-40B4-BE49-F238E27FC236}">
                <a16:creationId xmlns:a16="http://schemas.microsoft.com/office/drawing/2014/main" id="{FC445A34-A955-9B33-C28C-01F48C72A154}"/>
              </a:ext>
            </a:extLst>
          </p:cNvPr>
          <p:cNvCxnSpPr>
            <a:cxnSpLocks/>
          </p:cNvCxnSpPr>
          <p:nvPr/>
        </p:nvCxnSpPr>
        <p:spPr>
          <a:xfrm>
            <a:off x="1600900" y="2688270"/>
            <a:ext cx="113600"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3363" name="Rectangle: Rounded Corners 89">
            <a:extLst>
              <a:ext uri="{FF2B5EF4-FFF2-40B4-BE49-F238E27FC236}">
                <a16:creationId xmlns:a16="http://schemas.microsoft.com/office/drawing/2014/main" id="{C9DFD1E5-ED01-E7E7-C276-2390AC654A0C}"/>
              </a:ext>
              <a:ext uri="{C183D7F6-B498-43B3-948B-1728B52AA6E4}">
                <adec:decorative xmlns:adec="http://schemas.microsoft.com/office/drawing/2017/decorative" val="1"/>
              </a:ext>
            </a:extLst>
          </p:cNvPr>
          <p:cNvSpPr/>
          <p:nvPr/>
        </p:nvSpPr>
        <p:spPr bwMode="auto">
          <a:xfrm>
            <a:off x="3729744" y="2082220"/>
            <a:ext cx="705183" cy="201843"/>
          </a:xfrm>
          <a:prstGeom prst="roundRect">
            <a:avLst>
              <a:gd name="adj" fmla="val 6953"/>
            </a:avLst>
          </a:prstGeom>
          <a:solidFill>
            <a:srgbClr val="C1DDE9"/>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364" name="TextBox 3363">
            <a:extLst>
              <a:ext uri="{FF2B5EF4-FFF2-40B4-BE49-F238E27FC236}">
                <a16:creationId xmlns:a16="http://schemas.microsoft.com/office/drawing/2014/main" id="{AD88E320-DC2B-5E5F-E0C8-A4F13785928F}"/>
              </a:ext>
            </a:extLst>
          </p:cNvPr>
          <p:cNvSpPr txBox="1"/>
          <p:nvPr/>
        </p:nvSpPr>
        <p:spPr>
          <a:xfrm>
            <a:off x="3706451" y="2079251"/>
            <a:ext cx="703125"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97159A"/>
                </a:solidFill>
                <a:effectLst/>
                <a:uLnTx/>
                <a:uFillTx/>
                <a:latin typeface="Menlo" panose="020B0609030804020204" pitchFamily="49" charset="0"/>
                <a:ea typeface="+mn-ea"/>
                <a:cs typeface="+mn-cs"/>
              </a:rPr>
              <a:t>{ Wi-Fi }</a:t>
            </a:r>
            <a:endParaRPr kumimoji="0" lang="en-CA" sz="800" b="0" i="0" u="none" strike="noStrike" kern="1200" cap="none" spc="0" normalizeH="0" baseline="0" noProof="0">
              <a:ln>
                <a:noFill/>
              </a:ln>
              <a:solidFill>
                <a:srgbClr val="97159A"/>
              </a:solidFill>
              <a:effectLst/>
              <a:uLnTx/>
              <a:uFillTx/>
              <a:latin typeface="Menlo" panose="020B0609030804020204" pitchFamily="49" charset="0"/>
              <a:ea typeface="+mn-ea"/>
              <a:cs typeface="+mn-cs"/>
            </a:endParaRPr>
          </a:p>
        </p:txBody>
      </p:sp>
      <p:sp>
        <p:nvSpPr>
          <p:cNvPr id="3365" name="Rectangle: Rounded Corners 89">
            <a:extLst>
              <a:ext uri="{FF2B5EF4-FFF2-40B4-BE49-F238E27FC236}">
                <a16:creationId xmlns:a16="http://schemas.microsoft.com/office/drawing/2014/main" id="{27B252F9-F8E2-3B1E-0369-BD94A3D613E5}"/>
              </a:ext>
              <a:ext uri="{C183D7F6-B498-43B3-948B-1728B52AA6E4}">
                <adec:decorative xmlns:adec="http://schemas.microsoft.com/office/drawing/2017/decorative" val="1"/>
              </a:ext>
            </a:extLst>
          </p:cNvPr>
          <p:cNvSpPr/>
          <p:nvPr/>
        </p:nvSpPr>
        <p:spPr bwMode="auto">
          <a:xfrm>
            <a:off x="3729744" y="2606858"/>
            <a:ext cx="878949" cy="201843"/>
          </a:xfrm>
          <a:prstGeom prst="roundRect">
            <a:avLst>
              <a:gd name="adj" fmla="val 6953"/>
            </a:avLst>
          </a:prstGeom>
          <a:solidFill>
            <a:srgbClr val="C1DDE9"/>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366" name="TextBox 3365">
            <a:extLst>
              <a:ext uri="{FF2B5EF4-FFF2-40B4-BE49-F238E27FC236}">
                <a16:creationId xmlns:a16="http://schemas.microsoft.com/office/drawing/2014/main" id="{9F8D8E65-0154-6670-2887-9AF9E7AB9AB6}"/>
              </a:ext>
            </a:extLst>
          </p:cNvPr>
          <p:cNvSpPr txBox="1"/>
          <p:nvPr/>
        </p:nvSpPr>
        <p:spPr>
          <a:xfrm>
            <a:off x="3698717" y="2604335"/>
            <a:ext cx="1010422"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97159A"/>
                </a:solidFill>
                <a:effectLst/>
                <a:uLnTx/>
                <a:uFillTx/>
                <a:latin typeface="Menlo" panose="020B0609030804020204" pitchFamily="49" charset="0"/>
                <a:ea typeface="+mn-ea"/>
                <a:cs typeface="+mn-cs"/>
              </a:rPr>
              <a:t>{ Error: E-22 }</a:t>
            </a:r>
            <a:endParaRPr kumimoji="0" lang="en-CA" sz="800" b="0" i="0" u="none" strike="noStrike" kern="1200" cap="none" spc="0" normalizeH="0" baseline="0" noProof="0">
              <a:ln>
                <a:noFill/>
              </a:ln>
              <a:solidFill>
                <a:srgbClr val="97159A"/>
              </a:solidFill>
              <a:effectLst/>
              <a:uLnTx/>
              <a:uFillTx/>
              <a:latin typeface="Menlo" panose="020B0609030804020204" pitchFamily="49" charset="0"/>
              <a:ea typeface="+mn-ea"/>
              <a:cs typeface="+mn-cs"/>
            </a:endParaRPr>
          </a:p>
        </p:txBody>
      </p:sp>
      <p:sp>
        <p:nvSpPr>
          <p:cNvPr id="3367" name="Rectangle: Rounded Corners 89">
            <a:extLst>
              <a:ext uri="{FF2B5EF4-FFF2-40B4-BE49-F238E27FC236}">
                <a16:creationId xmlns:a16="http://schemas.microsoft.com/office/drawing/2014/main" id="{931C3ECB-DBC2-2C30-43A5-7AC00EB2AD7D}"/>
              </a:ext>
              <a:ext uri="{C183D7F6-B498-43B3-948B-1728B52AA6E4}">
                <adec:decorative xmlns:adec="http://schemas.microsoft.com/office/drawing/2017/decorative" val="1"/>
              </a:ext>
            </a:extLst>
          </p:cNvPr>
          <p:cNvSpPr/>
          <p:nvPr/>
        </p:nvSpPr>
        <p:spPr bwMode="auto">
          <a:xfrm>
            <a:off x="3737702" y="3083898"/>
            <a:ext cx="1057414" cy="233464"/>
          </a:xfrm>
          <a:prstGeom prst="roundRect">
            <a:avLst>
              <a:gd name="adj" fmla="val 6953"/>
            </a:avLst>
          </a:prstGeom>
          <a:solidFill>
            <a:srgbClr val="C1DDE9"/>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368" name="TextBox 3367">
            <a:extLst>
              <a:ext uri="{FF2B5EF4-FFF2-40B4-BE49-F238E27FC236}">
                <a16:creationId xmlns:a16="http://schemas.microsoft.com/office/drawing/2014/main" id="{1DC98D4F-4932-4B1A-0BB0-24DE881734EC}"/>
              </a:ext>
            </a:extLst>
          </p:cNvPr>
          <p:cNvSpPr txBox="1"/>
          <p:nvPr/>
        </p:nvSpPr>
        <p:spPr>
          <a:xfrm>
            <a:off x="3677759" y="3070297"/>
            <a:ext cx="1159675"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97159A"/>
                </a:solidFill>
                <a:effectLst/>
                <a:uLnTx/>
                <a:uFillTx/>
                <a:latin typeface="Menlo" panose="020B0609030804020204" pitchFamily="49" charset="0"/>
                <a:ea typeface="+mn-ea"/>
                <a:cs typeface="+mn-cs"/>
              </a:rPr>
              <a:t>{ Thermostat X10 }</a:t>
            </a:r>
            <a:endParaRPr kumimoji="0" lang="en-CA" sz="800" b="0" i="0" u="none" strike="noStrike" kern="1200" cap="none" spc="0" normalizeH="0" baseline="0" noProof="0">
              <a:ln>
                <a:noFill/>
              </a:ln>
              <a:solidFill>
                <a:srgbClr val="97159A"/>
              </a:solidFill>
              <a:effectLst/>
              <a:uLnTx/>
              <a:uFillTx/>
              <a:latin typeface="Menlo" panose="020B0609030804020204" pitchFamily="49" charset="0"/>
              <a:ea typeface="+mn-ea"/>
              <a:cs typeface="+mn-cs"/>
            </a:endParaRPr>
          </a:p>
        </p:txBody>
      </p:sp>
      <p:sp>
        <p:nvSpPr>
          <p:cNvPr id="3369" name="Rectangle: Rounded Corners 2">
            <a:extLst>
              <a:ext uri="{FF2B5EF4-FFF2-40B4-BE49-F238E27FC236}">
                <a16:creationId xmlns:a16="http://schemas.microsoft.com/office/drawing/2014/main" id="{10A85312-5CBD-D6FA-0223-2C7B84082B02}"/>
              </a:ext>
            </a:extLst>
          </p:cNvPr>
          <p:cNvSpPr/>
          <p:nvPr/>
        </p:nvSpPr>
        <p:spPr>
          <a:xfrm>
            <a:off x="4954334" y="2303143"/>
            <a:ext cx="1412743"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370" name="Group 3369">
            <a:extLst>
              <a:ext uri="{FF2B5EF4-FFF2-40B4-BE49-F238E27FC236}">
                <a16:creationId xmlns:a16="http://schemas.microsoft.com/office/drawing/2014/main" id="{5B68D8B5-17C1-BB40-5489-368C0B3B9CDA}"/>
              </a:ext>
            </a:extLst>
          </p:cNvPr>
          <p:cNvGrpSpPr/>
          <p:nvPr/>
        </p:nvGrpSpPr>
        <p:grpSpPr>
          <a:xfrm>
            <a:off x="4959563" y="2107873"/>
            <a:ext cx="1424099" cy="326669"/>
            <a:chOff x="1011594" y="1491259"/>
            <a:chExt cx="2191976" cy="502809"/>
          </a:xfrm>
        </p:grpSpPr>
        <p:sp>
          <p:nvSpPr>
            <p:cNvPr id="3371" name="!! purple box">
              <a:extLst>
                <a:ext uri="{FF2B5EF4-FFF2-40B4-BE49-F238E27FC236}">
                  <a16:creationId xmlns:a16="http://schemas.microsoft.com/office/drawing/2014/main" id="{A24653E0-2A97-F89B-6D0A-F83A3F32BD18}"/>
                </a:ext>
                <a:ext uri="{C183D7F6-B498-43B3-948B-1728B52AA6E4}">
                  <adec:decorative xmlns:adec="http://schemas.microsoft.com/office/drawing/2017/decorative" val="1"/>
                </a:ext>
              </a:extLst>
            </p:cNvPr>
            <p:cNvSpPr/>
            <p:nvPr/>
          </p:nvSpPr>
          <p:spPr bwMode="auto">
            <a:xfrm>
              <a:off x="1011594" y="1491259"/>
              <a:ext cx="2191976" cy="502809"/>
            </a:xfrm>
            <a:prstGeom prst="round2SameRect">
              <a:avLst>
                <a:gd name="adj1" fmla="val 50000"/>
                <a:gd name="adj2" fmla="val 0"/>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372" name="TextBox 3371">
              <a:extLst>
                <a:ext uri="{FF2B5EF4-FFF2-40B4-BE49-F238E27FC236}">
                  <a16:creationId xmlns:a16="http://schemas.microsoft.com/office/drawing/2014/main" id="{E748961C-6A60-C14D-3D7F-A446E3AC13B1}"/>
                </a:ext>
              </a:extLst>
            </p:cNvPr>
            <p:cNvSpPr txBox="1"/>
            <p:nvPr/>
          </p:nvSpPr>
          <p:spPr>
            <a:xfrm>
              <a:off x="1039006" y="1554482"/>
              <a:ext cx="2059308"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Planificador</a:t>
              </a:r>
            </a:p>
          </p:txBody>
        </p:sp>
        <p:pic>
          <p:nvPicPr>
            <p:cNvPr id="3373" name="Picture 3372">
              <a:extLst>
                <a:ext uri="{FF2B5EF4-FFF2-40B4-BE49-F238E27FC236}">
                  <a16:creationId xmlns:a16="http://schemas.microsoft.com/office/drawing/2014/main" id="{9BBA2DF6-A520-8A44-3B02-1F28CB977482}"/>
                </a:ext>
              </a:extLst>
            </p:cNvPr>
            <p:cNvPicPr>
              <a:picLocks noChangeAspect="1"/>
            </p:cNvPicPr>
            <p:nvPr/>
          </p:nvPicPr>
          <p:blipFill>
            <a:blip r:embed="rId3">
              <a:lum bright="70000" contrast="-70000"/>
            </a:blip>
            <a:stretch>
              <a:fillRect/>
            </a:stretch>
          </p:blipFill>
          <p:spPr>
            <a:xfrm>
              <a:off x="1100240" y="1588089"/>
              <a:ext cx="306883" cy="306883"/>
            </a:xfrm>
            <a:prstGeom prst="rect">
              <a:avLst/>
            </a:prstGeom>
          </p:spPr>
        </p:pic>
      </p:grpSp>
      <p:sp>
        <p:nvSpPr>
          <p:cNvPr id="3374" name="TextBox 3373">
            <a:extLst>
              <a:ext uri="{FF2B5EF4-FFF2-40B4-BE49-F238E27FC236}">
                <a16:creationId xmlns:a16="http://schemas.microsoft.com/office/drawing/2014/main" id="{CA732FD7-DB88-26D4-9FCE-B5D2CB6EFD84}"/>
              </a:ext>
            </a:extLst>
          </p:cNvPr>
          <p:cNvSpPr txBox="1"/>
          <p:nvPr/>
        </p:nvSpPr>
        <p:spPr>
          <a:xfrm>
            <a:off x="5461330" y="2545221"/>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sp>
        <p:nvSpPr>
          <p:cNvPr id="3390" name="Rectangle: Rounded Corners 2">
            <a:extLst>
              <a:ext uri="{FF2B5EF4-FFF2-40B4-BE49-F238E27FC236}">
                <a16:creationId xmlns:a16="http://schemas.microsoft.com/office/drawing/2014/main" id="{7C1BD972-370C-35E3-02A1-D91A94E62998}"/>
              </a:ext>
            </a:extLst>
          </p:cNvPr>
          <p:cNvSpPr/>
          <p:nvPr/>
        </p:nvSpPr>
        <p:spPr>
          <a:xfrm>
            <a:off x="6095145" y="3940321"/>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393" name="Group 3392">
            <a:extLst>
              <a:ext uri="{FF2B5EF4-FFF2-40B4-BE49-F238E27FC236}">
                <a16:creationId xmlns:a16="http://schemas.microsoft.com/office/drawing/2014/main" id="{AB1E3EA7-8692-43D3-2934-26C7D7232428}"/>
              </a:ext>
            </a:extLst>
          </p:cNvPr>
          <p:cNvGrpSpPr/>
          <p:nvPr/>
        </p:nvGrpSpPr>
        <p:grpSpPr>
          <a:xfrm>
            <a:off x="6089750" y="3790794"/>
            <a:ext cx="1532689" cy="326669"/>
            <a:chOff x="1031142" y="1491259"/>
            <a:chExt cx="2359118" cy="502809"/>
          </a:xfrm>
        </p:grpSpPr>
        <p:sp>
          <p:nvSpPr>
            <p:cNvPr id="3394" name="!! purple box">
              <a:extLst>
                <a:ext uri="{FF2B5EF4-FFF2-40B4-BE49-F238E27FC236}">
                  <a16:creationId xmlns:a16="http://schemas.microsoft.com/office/drawing/2014/main" id="{5568E1C9-CDF4-3DEE-82B3-238EF5856EFD}"/>
                </a:ext>
                <a:ext uri="{C183D7F6-B498-43B3-948B-1728B52AA6E4}">
                  <adec:decorative xmlns:adec="http://schemas.microsoft.com/office/drawing/2017/decorative" val="1"/>
                </a:ext>
              </a:extLst>
            </p:cNvPr>
            <p:cNvSpPr/>
            <p:nvPr/>
          </p:nvSpPr>
          <p:spPr bwMode="auto">
            <a:xfrm>
              <a:off x="1031142" y="1491259"/>
              <a:ext cx="2134607" cy="502809"/>
            </a:xfrm>
            <a:prstGeom prst="round2SameRect">
              <a:avLst>
                <a:gd name="adj1" fmla="val 50000"/>
                <a:gd name="adj2" fmla="val 0"/>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395" name="TextBox 3394">
              <a:extLst>
                <a:ext uri="{FF2B5EF4-FFF2-40B4-BE49-F238E27FC236}">
                  <a16:creationId xmlns:a16="http://schemas.microsoft.com/office/drawing/2014/main" id="{6203BDA1-18B7-D2BA-D4B2-E208834615EB}"/>
                </a:ext>
              </a:extLst>
            </p:cNvPr>
            <p:cNvSpPr txBox="1"/>
            <p:nvPr/>
          </p:nvSpPr>
          <p:spPr>
            <a:xfrm>
              <a:off x="1058554" y="1534934"/>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Agente de vídeo</a:t>
              </a:r>
            </a:p>
          </p:txBody>
        </p:sp>
        <p:pic>
          <p:nvPicPr>
            <p:cNvPr id="3396" name="Picture 3395">
              <a:extLst>
                <a:ext uri="{FF2B5EF4-FFF2-40B4-BE49-F238E27FC236}">
                  <a16:creationId xmlns:a16="http://schemas.microsoft.com/office/drawing/2014/main" id="{D2F6DEDE-3F7D-A61C-E9BB-EF9A0407515D}"/>
                </a:ext>
              </a:extLst>
            </p:cNvPr>
            <p:cNvPicPr>
              <a:picLocks noChangeAspect="1"/>
            </p:cNvPicPr>
            <p:nvPr/>
          </p:nvPicPr>
          <p:blipFill>
            <a:blip r:embed="rId3">
              <a:lum bright="70000" contrast="-70000"/>
            </a:blip>
            <a:stretch>
              <a:fillRect/>
            </a:stretch>
          </p:blipFill>
          <p:spPr>
            <a:xfrm>
              <a:off x="1119788" y="1568541"/>
              <a:ext cx="306883" cy="306883"/>
            </a:xfrm>
            <a:prstGeom prst="rect">
              <a:avLst/>
            </a:prstGeom>
          </p:spPr>
        </p:pic>
      </p:grpSp>
      <p:pic>
        <p:nvPicPr>
          <p:cNvPr id="3399" name="Picture 3398">
            <a:extLst>
              <a:ext uri="{FF2B5EF4-FFF2-40B4-BE49-F238E27FC236}">
                <a16:creationId xmlns:a16="http://schemas.microsoft.com/office/drawing/2014/main" id="{C7133558-D024-AD3A-D7DA-0861A89380C2}"/>
              </a:ext>
            </a:extLst>
          </p:cNvPr>
          <p:cNvPicPr>
            <a:picLocks noChangeAspect="1"/>
          </p:cNvPicPr>
          <p:nvPr/>
        </p:nvPicPr>
        <p:blipFill>
          <a:blip r:embed="rId4"/>
          <a:stretch>
            <a:fillRect/>
          </a:stretch>
        </p:blipFill>
        <p:spPr>
          <a:xfrm>
            <a:off x="6545643" y="1459440"/>
            <a:ext cx="3554183" cy="2310219"/>
          </a:xfrm>
          <a:prstGeom prst="rect">
            <a:avLst/>
          </a:prstGeom>
        </p:spPr>
      </p:pic>
      <p:sp>
        <p:nvSpPr>
          <p:cNvPr id="3400" name="Rectangle: Rounded Corners 2">
            <a:extLst>
              <a:ext uri="{FF2B5EF4-FFF2-40B4-BE49-F238E27FC236}">
                <a16:creationId xmlns:a16="http://schemas.microsoft.com/office/drawing/2014/main" id="{CFCE5A95-2886-B584-2DFF-783D19BC833A}"/>
              </a:ext>
            </a:extLst>
          </p:cNvPr>
          <p:cNvSpPr/>
          <p:nvPr/>
        </p:nvSpPr>
        <p:spPr>
          <a:xfrm>
            <a:off x="7615644" y="3940321"/>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403" name="Group 3402">
            <a:extLst>
              <a:ext uri="{FF2B5EF4-FFF2-40B4-BE49-F238E27FC236}">
                <a16:creationId xmlns:a16="http://schemas.microsoft.com/office/drawing/2014/main" id="{B4FD1568-CF50-4FA2-C523-8910DFF59551}"/>
              </a:ext>
            </a:extLst>
          </p:cNvPr>
          <p:cNvGrpSpPr/>
          <p:nvPr/>
        </p:nvGrpSpPr>
        <p:grpSpPr>
          <a:xfrm>
            <a:off x="7610249" y="3790794"/>
            <a:ext cx="1532689" cy="326669"/>
            <a:chOff x="1031142" y="1491259"/>
            <a:chExt cx="2359118" cy="502809"/>
          </a:xfrm>
        </p:grpSpPr>
        <p:sp>
          <p:nvSpPr>
            <p:cNvPr id="3404" name="!! purple box">
              <a:extLst>
                <a:ext uri="{FF2B5EF4-FFF2-40B4-BE49-F238E27FC236}">
                  <a16:creationId xmlns:a16="http://schemas.microsoft.com/office/drawing/2014/main" id="{39F810BA-BD89-4B59-5BA6-B3666E788313}"/>
                </a:ext>
                <a:ext uri="{C183D7F6-B498-43B3-948B-1728B52AA6E4}">
                  <adec:decorative xmlns:adec="http://schemas.microsoft.com/office/drawing/2017/decorative" val="1"/>
                </a:ext>
              </a:extLst>
            </p:cNvPr>
            <p:cNvSpPr/>
            <p:nvPr/>
          </p:nvSpPr>
          <p:spPr bwMode="auto">
            <a:xfrm>
              <a:off x="1031142" y="1491259"/>
              <a:ext cx="2099412" cy="502809"/>
            </a:xfrm>
            <a:prstGeom prst="round2SameRect">
              <a:avLst>
                <a:gd name="adj1" fmla="val 50000"/>
                <a:gd name="adj2" fmla="val 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405" name="TextBox 3404">
              <a:extLst>
                <a:ext uri="{FF2B5EF4-FFF2-40B4-BE49-F238E27FC236}">
                  <a16:creationId xmlns:a16="http://schemas.microsoft.com/office/drawing/2014/main" id="{19CDBA6D-8864-5E5C-3578-80F24C311B71}"/>
                </a:ext>
              </a:extLst>
            </p:cNvPr>
            <p:cNvSpPr txBox="1"/>
            <p:nvPr/>
          </p:nvSpPr>
          <p:spPr>
            <a:xfrm>
              <a:off x="1058554" y="1534934"/>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 Agente de docs</a:t>
              </a:r>
            </a:p>
          </p:txBody>
        </p:sp>
        <p:pic>
          <p:nvPicPr>
            <p:cNvPr id="3406" name="Picture 3405">
              <a:extLst>
                <a:ext uri="{FF2B5EF4-FFF2-40B4-BE49-F238E27FC236}">
                  <a16:creationId xmlns:a16="http://schemas.microsoft.com/office/drawing/2014/main" id="{CBE40E00-0A19-2C9B-FE27-093AF00498BB}"/>
                </a:ext>
              </a:extLst>
            </p:cNvPr>
            <p:cNvPicPr>
              <a:picLocks noChangeAspect="1"/>
            </p:cNvPicPr>
            <p:nvPr/>
          </p:nvPicPr>
          <p:blipFill>
            <a:blip r:embed="rId3">
              <a:grayscl/>
            </a:blip>
            <a:stretch>
              <a:fillRect/>
            </a:stretch>
          </p:blipFill>
          <p:spPr>
            <a:xfrm>
              <a:off x="1158883" y="1568541"/>
              <a:ext cx="306883" cy="306883"/>
            </a:xfrm>
            <a:prstGeom prst="rect">
              <a:avLst/>
            </a:prstGeom>
          </p:spPr>
        </p:pic>
      </p:grpSp>
      <p:sp>
        <p:nvSpPr>
          <p:cNvPr id="3407" name="Rectangle: Rounded Corners 2">
            <a:extLst>
              <a:ext uri="{FF2B5EF4-FFF2-40B4-BE49-F238E27FC236}">
                <a16:creationId xmlns:a16="http://schemas.microsoft.com/office/drawing/2014/main" id="{87F6A828-FCA3-9FD5-2CC9-61ED5F7AA361}"/>
              </a:ext>
            </a:extLst>
          </p:cNvPr>
          <p:cNvSpPr/>
          <p:nvPr/>
        </p:nvSpPr>
        <p:spPr>
          <a:xfrm>
            <a:off x="9140303" y="3926054"/>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410" name="Group 3409">
            <a:extLst>
              <a:ext uri="{FF2B5EF4-FFF2-40B4-BE49-F238E27FC236}">
                <a16:creationId xmlns:a16="http://schemas.microsoft.com/office/drawing/2014/main" id="{96C66B1E-AFD0-78F2-0C64-2707AFBC446C}"/>
              </a:ext>
            </a:extLst>
          </p:cNvPr>
          <p:cNvGrpSpPr/>
          <p:nvPr/>
        </p:nvGrpSpPr>
        <p:grpSpPr>
          <a:xfrm>
            <a:off x="9134908" y="3776527"/>
            <a:ext cx="1532689" cy="326669"/>
            <a:chOff x="1031142" y="1491259"/>
            <a:chExt cx="2359118" cy="502809"/>
          </a:xfrm>
        </p:grpSpPr>
        <p:sp>
          <p:nvSpPr>
            <p:cNvPr id="3411" name="!! purple box">
              <a:extLst>
                <a:ext uri="{FF2B5EF4-FFF2-40B4-BE49-F238E27FC236}">
                  <a16:creationId xmlns:a16="http://schemas.microsoft.com/office/drawing/2014/main" id="{6F0C645E-FA21-E797-BB4C-8263FF7CC5B2}"/>
                </a:ext>
                <a:ext uri="{C183D7F6-B498-43B3-948B-1728B52AA6E4}">
                  <adec:decorative xmlns:adec="http://schemas.microsoft.com/office/drawing/2017/decorative" val="1"/>
                </a:ext>
              </a:extLst>
            </p:cNvPr>
            <p:cNvSpPr/>
            <p:nvPr/>
          </p:nvSpPr>
          <p:spPr bwMode="auto">
            <a:xfrm>
              <a:off x="1031142" y="1491259"/>
              <a:ext cx="2099412" cy="502809"/>
            </a:xfrm>
            <a:prstGeom prst="round2SameRect">
              <a:avLst>
                <a:gd name="adj1" fmla="val 50000"/>
                <a:gd name="adj2" fmla="val 0"/>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412" name="TextBox 3411">
              <a:extLst>
                <a:ext uri="{FF2B5EF4-FFF2-40B4-BE49-F238E27FC236}">
                  <a16:creationId xmlns:a16="http://schemas.microsoft.com/office/drawing/2014/main" id="{B3028C88-B649-A10A-E124-7EB85B069689}"/>
                </a:ext>
              </a:extLst>
            </p:cNvPr>
            <p:cNvSpPr txBox="1"/>
            <p:nvPr/>
          </p:nvSpPr>
          <p:spPr>
            <a:xfrm>
              <a:off x="1058554" y="1534934"/>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Agente de Web</a:t>
              </a:r>
            </a:p>
          </p:txBody>
        </p:sp>
        <p:pic>
          <p:nvPicPr>
            <p:cNvPr id="3413" name="Picture 3412">
              <a:extLst>
                <a:ext uri="{FF2B5EF4-FFF2-40B4-BE49-F238E27FC236}">
                  <a16:creationId xmlns:a16="http://schemas.microsoft.com/office/drawing/2014/main" id="{482C4841-D632-92A9-4C60-A9C6CF01E532}"/>
                </a:ext>
              </a:extLst>
            </p:cNvPr>
            <p:cNvPicPr>
              <a:picLocks noChangeAspect="1"/>
            </p:cNvPicPr>
            <p:nvPr/>
          </p:nvPicPr>
          <p:blipFill>
            <a:blip r:embed="rId3">
              <a:lum bright="70000" contrast="-70000"/>
            </a:blip>
            <a:stretch>
              <a:fillRect/>
            </a:stretch>
          </p:blipFill>
          <p:spPr>
            <a:xfrm>
              <a:off x="1100240" y="1588089"/>
              <a:ext cx="306883" cy="306883"/>
            </a:xfrm>
            <a:prstGeom prst="rect">
              <a:avLst/>
            </a:prstGeom>
          </p:spPr>
        </p:pic>
      </p:grpSp>
      <p:sp>
        <p:nvSpPr>
          <p:cNvPr id="3418" name="TextBox 3417">
            <a:extLst>
              <a:ext uri="{FF2B5EF4-FFF2-40B4-BE49-F238E27FC236}">
                <a16:creationId xmlns:a16="http://schemas.microsoft.com/office/drawing/2014/main" id="{5F86C8AD-3D1A-D9E4-BD3A-D62F6954F800}"/>
              </a:ext>
            </a:extLst>
          </p:cNvPr>
          <p:cNvSpPr txBox="1"/>
          <p:nvPr/>
        </p:nvSpPr>
        <p:spPr>
          <a:xfrm>
            <a:off x="4593569" y="484385"/>
            <a:ext cx="2407985"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srgbClr val="000000"/>
                </a:solidFill>
                <a:effectLst/>
                <a:uLnTx/>
                <a:uFillTx/>
                <a:latin typeface="Segoe Sans Text"/>
                <a:ea typeface="+mn-ea"/>
                <a:cs typeface="+mn-cs"/>
              </a:rPr>
              <a:t>1. Agente de documentación </a:t>
            </a:r>
            <a:r>
              <a:rPr kumimoji="0" lang="en-CA" sz="800" i="0" u="none" strike="noStrike" kern="1200" cap="none" spc="0" normalizeH="0" baseline="0" noProof="0">
                <a:ln>
                  <a:noFill/>
                </a:ln>
                <a:solidFill>
                  <a:srgbClr val="000000"/>
                </a:solidFill>
                <a:effectLst/>
                <a:uLnTx/>
                <a:uFillTx/>
                <a:latin typeface="Segoe Sans Text"/>
                <a:ea typeface="+mn-ea"/>
                <a:cs typeface="+mn-cs"/>
              </a:rPr>
              <a:t>→ Busque en la documentación de soporte interno el código de error "E-22" y la solución de problemas de Wi-Fi.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srgbClr val="000000"/>
                </a:solidFill>
                <a:effectLst/>
                <a:uLnTx/>
                <a:uFillTx/>
                <a:latin typeface="Segoe Sans Text"/>
                <a:ea typeface="+mn-ea"/>
                <a:cs typeface="+mn-cs"/>
              </a:rPr>
              <a:t>2. Video Agent </a:t>
            </a:r>
            <a:r>
              <a:rPr kumimoji="0" lang="en-CA" sz="800" i="0" u="none" strike="noStrike" kern="1200" cap="none" spc="0" normalizeH="0" baseline="0" noProof="0">
                <a:ln>
                  <a:noFill/>
                </a:ln>
                <a:solidFill>
                  <a:srgbClr val="000000"/>
                </a:solidFill>
                <a:effectLst/>
                <a:uLnTx/>
                <a:uFillTx/>
                <a:latin typeface="Segoe Sans Text"/>
                <a:ea typeface="+mn-ea"/>
                <a:cs typeface="+mn-cs"/>
              </a:rPr>
              <a:t>→ Busque y marque con fecha y hora la resolución de problemas de contenido de video relacionados con la conexión Wi-Fi y el código de error E-22.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srgbClr val="000000"/>
                </a:solidFill>
                <a:effectLst/>
                <a:uLnTx/>
                <a:uFillTx/>
                <a:latin typeface="Segoe Sans Text"/>
                <a:ea typeface="+mn-ea"/>
                <a:cs typeface="+mn-cs"/>
              </a:rPr>
              <a:t>3. Agente de investigación web </a:t>
            </a:r>
            <a:r>
              <a:rPr kumimoji="0" lang="en-CA" sz="800" i="0" u="none" strike="noStrike" kern="1200" cap="none" spc="0" normalizeH="0" baseline="0" noProof="0">
                <a:ln>
                  <a:noFill/>
                </a:ln>
                <a:solidFill>
                  <a:srgbClr val="000000"/>
                </a:solidFill>
                <a:effectLst/>
                <a:uLnTx/>
                <a:uFillTx/>
                <a:latin typeface="Segoe Sans Text"/>
                <a:ea typeface="+mn-ea"/>
                <a:cs typeface="+mn-cs"/>
              </a:rPr>
              <a:t>→ Busque en fuentes externas debates recientes, sugerencias o problemas específicos de productos relacionados con Wi-Fi y códigos de error.</a:t>
            </a:r>
            <a:endParaRPr kumimoji="0" lang="en-US" sz="800" i="0" u="none" strike="noStrike" kern="1200" cap="none" spc="0" normalizeH="0" baseline="0" noProof="0">
              <a:ln>
                <a:noFill/>
              </a:ln>
              <a:solidFill>
                <a:srgbClr val="000000"/>
              </a:solidFill>
              <a:effectLst/>
              <a:uLnTx/>
              <a:uFillTx/>
              <a:latin typeface="Segoe Sans Text"/>
              <a:ea typeface="+mn-ea"/>
              <a:cs typeface="+mn-cs"/>
            </a:endParaRPr>
          </a:p>
        </p:txBody>
      </p:sp>
      <p:sp>
        <p:nvSpPr>
          <p:cNvPr id="3420" name="TextBox 3419">
            <a:extLst>
              <a:ext uri="{FF2B5EF4-FFF2-40B4-BE49-F238E27FC236}">
                <a16:creationId xmlns:a16="http://schemas.microsoft.com/office/drawing/2014/main" id="{3F29F2A5-4B8E-1466-BA14-3A0F05577ACB}"/>
              </a:ext>
            </a:extLst>
          </p:cNvPr>
          <p:cNvSpPr txBox="1"/>
          <p:nvPr/>
        </p:nvSpPr>
        <p:spPr>
          <a:xfrm>
            <a:off x="4700759" y="197614"/>
            <a:ext cx="2079553" cy="221023"/>
          </a:xfrm>
          <a:prstGeom prst="rect">
            <a:avLst/>
          </a:prstGeom>
          <a:noFill/>
        </p:spPr>
        <p:txBody>
          <a:bodyPr wrap="square" lIns="0" tIns="0" rIns="0" bIns="0" rtlCol="0">
            <a:spAutoFit/>
          </a:bodyPr>
          <a:lstStyle/>
          <a:p>
            <a:pPr lvl="0" algn="ctr">
              <a:lnSpc>
                <a:spcPct val="110000"/>
              </a:lnSpc>
              <a:spcAft>
                <a:spcPts val="200"/>
              </a:spcAft>
              <a:defRPr/>
            </a:pPr>
            <a:r>
              <a:rPr lang="en-US" sz="1400">
                <a:latin typeface="Segoe Sans Text Semibold"/>
                <a:cs typeface="Segoe UI Semilight" panose="020B0402040204020203" pitchFamily="34" charset="0"/>
              </a:rPr>
              <a:t>Plan dinámico</a:t>
            </a:r>
          </a:p>
        </p:txBody>
      </p:sp>
      <p:pic>
        <p:nvPicPr>
          <p:cNvPr id="3421" name="Picture 3420">
            <a:extLst>
              <a:ext uri="{FF2B5EF4-FFF2-40B4-BE49-F238E27FC236}">
                <a16:creationId xmlns:a16="http://schemas.microsoft.com/office/drawing/2014/main" id="{3E7E973B-CD32-FAC2-7D0E-D782F616DE91}"/>
              </a:ext>
            </a:extLst>
          </p:cNvPr>
          <p:cNvPicPr>
            <a:picLocks noChangeAspect="1"/>
          </p:cNvPicPr>
          <p:nvPr/>
        </p:nvPicPr>
        <p:blipFill>
          <a:blip r:embed="rId5">
            <a:clrChange>
              <a:clrFrom>
                <a:srgbClr val="1F1F1F"/>
              </a:clrFrom>
              <a:clrTo>
                <a:srgbClr val="1F1F1F">
                  <a:alpha val="0"/>
                </a:srgbClr>
              </a:clrTo>
            </a:clrChange>
          </a:blip>
          <a:stretch>
            <a:fillRect/>
          </a:stretch>
        </p:blipFill>
        <p:spPr>
          <a:xfrm>
            <a:off x="5216533" y="4950115"/>
            <a:ext cx="2260044" cy="1278539"/>
          </a:xfrm>
          <a:prstGeom prst="rect">
            <a:avLst/>
          </a:prstGeom>
        </p:spPr>
      </p:pic>
      <p:pic>
        <p:nvPicPr>
          <p:cNvPr id="1026" name="Picture 2" descr="9 common network issues and how to fix ...">
            <a:extLst>
              <a:ext uri="{FF2B5EF4-FFF2-40B4-BE49-F238E27FC236}">
                <a16:creationId xmlns:a16="http://schemas.microsoft.com/office/drawing/2014/main" id="{C8960648-7444-6DD9-AE55-30F92DDA6C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1243" y="5047213"/>
            <a:ext cx="1657587" cy="1042581"/>
          </a:xfrm>
          <a:prstGeom prst="rect">
            <a:avLst/>
          </a:prstGeom>
          <a:noFill/>
          <a:extLst>
            <a:ext uri="{909E8E84-426E-40DD-AFC4-6F175D3DCCD1}">
              <a14:hiddenFill xmlns:a14="http://schemas.microsoft.com/office/drawing/2010/main">
                <a:solidFill>
                  <a:srgbClr val="FFFFFF"/>
                </a:solidFill>
              </a14:hiddenFill>
            </a:ext>
          </a:extLst>
        </p:spPr>
      </p:pic>
      <p:pic>
        <p:nvPicPr>
          <p:cNvPr id="3422" name="Picture 3421">
            <a:extLst>
              <a:ext uri="{FF2B5EF4-FFF2-40B4-BE49-F238E27FC236}">
                <a16:creationId xmlns:a16="http://schemas.microsoft.com/office/drawing/2014/main" id="{91D1E812-0B58-D140-F0F4-1988196CF3C8}"/>
              </a:ext>
            </a:extLst>
          </p:cNvPr>
          <p:cNvPicPr>
            <a:picLocks noChangeAspect="1"/>
          </p:cNvPicPr>
          <p:nvPr/>
        </p:nvPicPr>
        <p:blipFill>
          <a:blip r:embed="rId7"/>
          <a:stretch>
            <a:fillRect/>
          </a:stretch>
        </p:blipFill>
        <p:spPr>
          <a:xfrm>
            <a:off x="9277084" y="5034112"/>
            <a:ext cx="1934347" cy="1055681"/>
          </a:xfrm>
          <a:prstGeom prst="rect">
            <a:avLst/>
          </a:prstGeom>
        </p:spPr>
      </p:pic>
      <p:sp>
        <p:nvSpPr>
          <p:cNvPr id="3424" name="TextBox 3423">
            <a:extLst>
              <a:ext uri="{FF2B5EF4-FFF2-40B4-BE49-F238E27FC236}">
                <a16:creationId xmlns:a16="http://schemas.microsoft.com/office/drawing/2014/main" id="{03FD2A45-3B53-90B7-3228-30D804A1855C}"/>
              </a:ext>
            </a:extLst>
          </p:cNvPr>
          <p:cNvSpPr txBox="1"/>
          <p:nvPr/>
        </p:nvSpPr>
        <p:spPr>
          <a:xfrm>
            <a:off x="7358102" y="6172203"/>
            <a:ext cx="178528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Encuentra pasos para solucionar problemas internos.</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26" name="TextBox 3425">
            <a:extLst>
              <a:ext uri="{FF2B5EF4-FFF2-40B4-BE49-F238E27FC236}">
                <a16:creationId xmlns:a16="http://schemas.microsoft.com/office/drawing/2014/main" id="{80860369-D64A-DADD-81FD-21E22021E714}"/>
              </a:ext>
            </a:extLst>
          </p:cNvPr>
          <p:cNvSpPr txBox="1"/>
          <p:nvPr/>
        </p:nvSpPr>
        <p:spPr>
          <a:xfrm>
            <a:off x="5296441" y="6116690"/>
            <a:ext cx="2070198" cy="646331"/>
          </a:xfrm>
          <a:prstGeom prst="rect">
            <a:avLst/>
          </a:prstGeom>
          <a:noFill/>
        </p:spPr>
        <p:txBody>
          <a:bodyPr wrap="square">
            <a:spAutoFit/>
          </a:bodyPr>
          <a:lstStyle>
            <a:defPPr>
              <a:defRPr lang="en-US"/>
            </a:defPPr>
            <a:lvl1pPr>
              <a:defRPr sz="1200" b="0" i="0" u="none" strike="noStrike">
                <a:solidFill>
                  <a:srgbClr val="000000"/>
                </a:solidFill>
                <a:effectLst/>
                <a:latin typeface="-webkit-standar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Reanudar videos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relacionados con Wi-Fi 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código de error E-22.</a:t>
            </a:r>
            <a:endParaRPr kumimoji="0" lang="en-US" sz="1200" b="0" i="0" u="none" strike="noStrike" kern="1200" cap="none" spc="0" normalizeH="0" baseline="0" noProof="0">
              <a:ln>
                <a:noFill/>
              </a:ln>
              <a:solidFill>
                <a:srgbClr val="000000"/>
              </a:solidFill>
              <a:effectLst/>
              <a:uLnTx/>
              <a:uFillTx/>
              <a:latin typeface="-webkit-standard"/>
              <a:ea typeface="+mn-ea"/>
              <a:cs typeface="+mn-cs"/>
            </a:endParaRPr>
          </a:p>
        </p:txBody>
      </p:sp>
      <p:sp>
        <p:nvSpPr>
          <p:cNvPr id="3427" name="TextBox 3426">
            <a:extLst>
              <a:ext uri="{FF2B5EF4-FFF2-40B4-BE49-F238E27FC236}">
                <a16:creationId xmlns:a16="http://schemas.microsoft.com/office/drawing/2014/main" id="{8CD2067F-0DBB-31EA-0590-F3DA3AE4FC91}"/>
              </a:ext>
            </a:extLst>
          </p:cNvPr>
          <p:cNvSpPr txBox="1"/>
          <p:nvPr/>
        </p:nvSpPr>
        <p:spPr>
          <a:xfrm>
            <a:off x="9336373" y="6116690"/>
            <a:ext cx="1967165" cy="646331"/>
          </a:xfrm>
          <a:prstGeom prst="rect">
            <a:avLst/>
          </a:prstGeom>
          <a:noFill/>
        </p:spPr>
        <p:txBody>
          <a:bodyPr wrap="square">
            <a:spAutoFit/>
          </a:bodyPr>
          <a:lstStyle>
            <a:defPPr>
              <a:defRPr lang="en-US"/>
            </a:defPPr>
            <a:lvl1pPr>
              <a:defRPr sz="1200" b="0" i="0" u="none" strike="noStrike">
                <a:solidFill>
                  <a:srgbClr val="000000"/>
                </a:solidFill>
                <a:effectLst/>
                <a:latin typeface="-webkit-standar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Encuentre los últimos recursos externos relacionados con el tema</a:t>
            </a:r>
            <a:endParaRPr kumimoji="0" lang="en-US" sz="1200" b="0" i="0" u="none" strike="noStrike" kern="1200" cap="none" spc="0" normalizeH="0" baseline="0" noProof="0">
              <a:ln>
                <a:noFill/>
              </a:ln>
              <a:solidFill>
                <a:srgbClr val="000000"/>
              </a:solidFill>
              <a:effectLst/>
              <a:uLnTx/>
              <a:uFillTx/>
              <a:latin typeface="-webkit-standard"/>
              <a:ea typeface="+mn-ea"/>
              <a:cs typeface="+mn-cs"/>
            </a:endParaRPr>
          </a:p>
        </p:txBody>
      </p:sp>
      <p:sp>
        <p:nvSpPr>
          <p:cNvPr id="3431" name="TextBox 3430">
            <a:extLst>
              <a:ext uri="{FF2B5EF4-FFF2-40B4-BE49-F238E27FC236}">
                <a16:creationId xmlns:a16="http://schemas.microsoft.com/office/drawing/2014/main" id="{01EAB08C-DBF4-04CE-6D4C-EE66042CA620}"/>
              </a:ext>
            </a:extLst>
          </p:cNvPr>
          <p:cNvSpPr txBox="1"/>
          <p:nvPr/>
        </p:nvSpPr>
        <p:spPr>
          <a:xfrm>
            <a:off x="10648273" y="2954089"/>
            <a:ext cx="152440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Buscar en la web</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32" name="Rounded Rectangle 3431">
            <a:extLst>
              <a:ext uri="{FF2B5EF4-FFF2-40B4-BE49-F238E27FC236}">
                <a16:creationId xmlns:a16="http://schemas.microsoft.com/office/drawing/2014/main" id="{EB552E83-2C98-0D53-39E0-5C26C12618F6}"/>
              </a:ext>
            </a:extLst>
          </p:cNvPr>
          <p:cNvSpPr/>
          <p:nvPr/>
        </p:nvSpPr>
        <p:spPr bwMode="auto">
          <a:xfrm>
            <a:off x="10418288" y="2475953"/>
            <a:ext cx="224900" cy="232540"/>
          </a:xfrm>
          <a:prstGeom prst="roundRect">
            <a:avLst/>
          </a:prstGeom>
          <a:solidFill>
            <a:schemeClr val="accent4">
              <a:lumMod val="50000"/>
            </a:schemeClr>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433" name="Rounded Rectangle 3432">
            <a:extLst>
              <a:ext uri="{FF2B5EF4-FFF2-40B4-BE49-F238E27FC236}">
                <a16:creationId xmlns:a16="http://schemas.microsoft.com/office/drawing/2014/main" id="{033E992F-3F22-0952-66B7-8EA0ACD3E113}"/>
              </a:ext>
            </a:extLst>
          </p:cNvPr>
          <p:cNvSpPr/>
          <p:nvPr/>
        </p:nvSpPr>
        <p:spPr bwMode="auto">
          <a:xfrm>
            <a:off x="10418288" y="1981002"/>
            <a:ext cx="224900" cy="232540"/>
          </a:xfrm>
          <a:prstGeom prst="roundRect">
            <a:avLst/>
          </a:prstGeom>
          <a:solidFill>
            <a:srgbClr val="FFB900"/>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434" name="Rounded Rectangle 3433">
            <a:extLst>
              <a:ext uri="{FF2B5EF4-FFF2-40B4-BE49-F238E27FC236}">
                <a16:creationId xmlns:a16="http://schemas.microsoft.com/office/drawing/2014/main" id="{171859D2-F9C4-1EB4-5145-348B6571F61F}"/>
              </a:ext>
            </a:extLst>
          </p:cNvPr>
          <p:cNvSpPr/>
          <p:nvPr/>
        </p:nvSpPr>
        <p:spPr bwMode="auto">
          <a:xfrm>
            <a:off x="10418288" y="2978988"/>
            <a:ext cx="224900" cy="232540"/>
          </a:xfrm>
          <a:prstGeom prst="roundRect">
            <a:avLst/>
          </a:prstGeom>
          <a:solidFill>
            <a:srgbClr val="002060"/>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436" name="TextBox 3435">
            <a:extLst>
              <a:ext uri="{FF2B5EF4-FFF2-40B4-BE49-F238E27FC236}">
                <a16:creationId xmlns:a16="http://schemas.microsoft.com/office/drawing/2014/main" id="{C586B6C2-E2AE-6203-99A6-DDD97962230D}"/>
              </a:ext>
            </a:extLst>
          </p:cNvPr>
          <p:cNvSpPr txBox="1"/>
          <p:nvPr/>
        </p:nvSpPr>
        <p:spPr>
          <a:xfrm>
            <a:off x="10648273" y="1947876"/>
            <a:ext cx="166239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Buscar documentos</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38" name="TextBox 3437">
            <a:extLst>
              <a:ext uri="{FF2B5EF4-FFF2-40B4-BE49-F238E27FC236}">
                <a16:creationId xmlns:a16="http://schemas.microsoft.com/office/drawing/2014/main" id="{D256E296-1F60-5846-9CA5-650AFF91A47E}"/>
              </a:ext>
            </a:extLst>
          </p:cNvPr>
          <p:cNvSpPr txBox="1"/>
          <p:nvPr/>
        </p:nvSpPr>
        <p:spPr>
          <a:xfrm>
            <a:off x="10648273" y="2412532"/>
            <a:ext cx="6819254" cy="430887"/>
          </a:xfrm>
          <a:prstGeom prst="rect">
            <a:avLst/>
          </a:prstGeom>
          <a:noFill/>
        </p:spPr>
        <p:txBody>
          <a:bodyPr wrap="square">
            <a:spAutoFit/>
          </a:bodyPr>
          <a:lstStyle>
            <a:defPPr>
              <a:defRPr lang="en-US"/>
            </a:defPPr>
            <a:lvl1pPr>
              <a:defRPr sz="14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srgbClr val="000000"/>
                </a:solidFill>
                <a:effectLst/>
                <a:uLnTx/>
                <a:uFillTx/>
                <a:latin typeface="Segoe Sans Text"/>
                <a:ea typeface="+mn-ea"/>
                <a:cs typeface="+mn-cs"/>
              </a:rPr>
              <a:t>Buscar y anotar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srgbClr val="000000"/>
                </a:solidFill>
                <a:effectLst/>
                <a:uLnTx/>
                <a:uFillTx/>
                <a:latin typeface="Segoe Sans Text"/>
                <a:ea typeface="+mn-ea"/>
                <a:cs typeface="+mn-cs"/>
              </a:rPr>
              <a:t>vídeos</a:t>
            </a:r>
            <a:endParaRPr kumimoji="0" lang="en-US" sz="1100" b="0" i="0" u="none" strike="noStrike" kern="1200" cap="none" spc="0" normalizeH="0" baseline="0" noProof="0" dirty="0">
              <a:ln>
                <a:noFill/>
              </a:ln>
              <a:solidFill>
                <a:srgbClr val="000000"/>
              </a:solidFill>
              <a:effectLst/>
              <a:uLnTx/>
              <a:uFillTx/>
              <a:latin typeface="Segoe Sans Text"/>
              <a:ea typeface="+mn-ea"/>
              <a:cs typeface="+mn-cs"/>
            </a:endParaRPr>
          </a:p>
        </p:txBody>
      </p:sp>
      <p:cxnSp>
        <p:nvCxnSpPr>
          <p:cNvPr id="3440" name="Elbow Connector 3439">
            <a:extLst>
              <a:ext uri="{FF2B5EF4-FFF2-40B4-BE49-F238E27FC236}">
                <a16:creationId xmlns:a16="http://schemas.microsoft.com/office/drawing/2014/main" id="{B26ED573-7C7C-A7CE-D31B-3DCF2505F50E}"/>
              </a:ext>
            </a:extLst>
          </p:cNvPr>
          <p:cNvCxnSpPr>
            <a:cxnSpLocks/>
            <a:endCxn id="3364" idx="1"/>
          </p:cNvCxnSpPr>
          <p:nvPr/>
        </p:nvCxnSpPr>
        <p:spPr>
          <a:xfrm rot="5400000" flipH="1" flipV="1">
            <a:off x="3389697" y="2405654"/>
            <a:ext cx="543129" cy="90380"/>
          </a:xfrm>
          <a:prstGeom prst="bentConnector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442" name="Elbow Connector 3441">
            <a:extLst>
              <a:ext uri="{FF2B5EF4-FFF2-40B4-BE49-F238E27FC236}">
                <a16:creationId xmlns:a16="http://schemas.microsoft.com/office/drawing/2014/main" id="{C0954E03-1BC9-3F2A-184A-004F0594D7DF}"/>
              </a:ext>
            </a:extLst>
          </p:cNvPr>
          <p:cNvCxnSpPr>
            <a:cxnSpLocks/>
          </p:cNvCxnSpPr>
          <p:nvPr/>
        </p:nvCxnSpPr>
        <p:spPr>
          <a:xfrm>
            <a:off x="3548240" y="2703207"/>
            <a:ext cx="162176" cy="467118"/>
          </a:xfrm>
          <a:prstGeom prst="bentConnector3">
            <a:avLst>
              <a:gd name="adj1" fmla="val 44966"/>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446" name="Straight Connector 3445">
            <a:extLst>
              <a:ext uri="{FF2B5EF4-FFF2-40B4-BE49-F238E27FC236}">
                <a16:creationId xmlns:a16="http://schemas.microsoft.com/office/drawing/2014/main" id="{CF281351-4BF4-BC00-FCDA-6E6D99196B52}"/>
              </a:ext>
            </a:extLst>
          </p:cNvPr>
          <p:cNvCxnSpPr>
            <a:cxnSpLocks/>
            <a:stCxn id="6" idx="3"/>
            <a:endCxn id="3366" idx="1"/>
          </p:cNvCxnSpPr>
          <p:nvPr/>
        </p:nvCxnSpPr>
        <p:spPr>
          <a:xfrm>
            <a:off x="3424410" y="2703207"/>
            <a:ext cx="274307" cy="1156"/>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450" name="Elbow Connector 3449">
            <a:extLst>
              <a:ext uri="{FF2B5EF4-FFF2-40B4-BE49-F238E27FC236}">
                <a16:creationId xmlns:a16="http://schemas.microsoft.com/office/drawing/2014/main" id="{36A57C36-DD4F-02FA-08CE-895F8DB4BFC7}"/>
              </a:ext>
            </a:extLst>
          </p:cNvPr>
          <p:cNvCxnSpPr>
            <a:cxnSpLocks/>
            <a:stCxn id="3364" idx="3"/>
            <a:endCxn id="3369" idx="1"/>
          </p:cNvCxnSpPr>
          <p:nvPr/>
        </p:nvCxnSpPr>
        <p:spPr>
          <a:xfrm>
            <a:off x="4409576" y="2179279"/>
            <a:ext cx="544758" cy="535999"/>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45" name="Elbow Connector 1044">
            <a:extLst>
              <a:ext uri="{FF2B5EF4-FFF2-40B4-BE49-F238E27FC236}">
                <a16:creationId xmlns:a16="http://schemas.microsoft.com/office/drawing/2014/main" id="{568C31C7-4184-57AB-2F68-521C8166E570}"/>
              </a:ext>
            </a:extLst>
          </p:cNvPr>
          <p:cNvCxnSpPr>
            <a:cxnSpLocks/>
            <a:endCxn id="3433" idx="1"/>
          </p:cNvCxnSpPr>
          <p:nvPr/>
        </p:nvCxnSpPr>
        <p:spPr>
          <a:xfrm flipV="1">
            <a:off x="10099800" y="2097272"/>
            <a:ext cx="318488" cy="491620"/>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49" name="Elbow Connector 1048">
            <a:extLst>
              <a:ext uri="{FF2B5EF4-FFF2-40B4-BE49-F238E27FC236}">
                <a16:creationId xmlns:a16="http://schemas.microsoft.com/office/drawing/2014/main" id="{C38E4DA4-51DF-7042-B7DB-A5C84763C3E6}"/>
              </a:ext>
            </a:extLst>
          </p:cNvPr>
          <p:cNvCxnSpPr>
            <a:cxnSpLocks/>
            <a:endCxn id="3434" idx="1"/>
          </p:cNvCxnSpPr>
          <p:nvPr/>
        </p:nvCxnSpPr>
        <p:spPr>
          <a:xfrm>
            <a:off x="10099800" y="2588892"/>
            <a:ext cx="318488" cy="506366"/>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42B11411-DBE5-6EC1-5AE9-4D92D184AA11}"/>
              </a:ext>
            </a:extLst>
          </p:cNvPr>
          <p:cNvCxnSpPr>
            <a:cxnSpLocks/>
            <a:endCxn id="3432" idx="1"/>
          </p:cNvCxnSpPr>
          <p:nvPr/>
        </p:nvCxnSpPr>
        <p:spPr>
          <a:xfrm>
            <a:off x="10259044" y="2592223"/>
            <a:ext cx="159244"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70" name="Elbow Connector 1069">
            <a:extLst>
              <a:ext uri="{FF2B5EF4-FFF2-40B4-BE49-F238E27FC236}">
                <a16:creationId xmlns:a16="http://schemas.microsoft.com/office/drawing/2014/main" id="{C276D89D-BE7C-E72E-FC6A-592BCB22C366}"/>
              </a:ext>
            </a:extLst>
          </p:cNvPr>
          <p:cNvCxnSpPr>
            <a:stCxn id="3390" idx="2"/>
            <a:endCxn id="3421" idx="0"/>
          </p:cNvCxnSpPr>
          <p:nvPr/>
        </p:nvCxnSpPr>
        <p:spPr>
          <a:xfrm rot="5400000">
            <a:off x="6440122" y="4613112"/>
            <a:ext cx="243436" cy="430570"/>
          </a:xfrm>
          <a:prstGeom prst="bentConnector3">
            <a:avLst>
              <a:gd name="adj1" fmla="val 89127"/>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72" name="Elbow Connector 1071">
            <a:extLst>
              <a:ext uri="{FF2B5EF4-FFF2-40B4-BE49-F238E27FC236}">
                <a16:creationId xmlns:a16="http://schemas.microsoft.com/office/drawing/2014/main" id="{3CBEBEF2-E8ED-9214-5B86-2EF47FB385CE}"/>
              </a:ext>
            </a:extLst>
          </p:cNvPr>
          <p:cNvCxnSpPr>
            <a:cxnSpLocks/>
            <a:stCxn id="3407" idx="2"/>
            <a:endCxn id="3422" idx="0"/>
          </p:cNvCxnSpPr>
          <p:nvPr/>
        </p:nvCxnSpPr>
        <p:spPr>
          <a:xfrm rot="16200000" flipH="1">
            <a:off x="9862420" y="4652274"/>
            <a:ext cx="341700" cy="421975"/>
          </a:xfrm>
          <a:prstGeom prst="bentConnector3">
            <a:avLst>
              <a:gd name="adj1" fmla="val 6856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AEB76161-9290-27B5-80E5-4657D88A38AE}"/>
              </a:ext>
            </a:extLst>
          </p:cNvPr>
          <p:cNvCxnSpPr>
            <a:stCxn id="3421" idx="0"/>
            <a:endCxn id="3421" idx="0"/>
          </p:cNvCxnSpPr>
          <p:nvPr/>
        </p:nvCxnSpPr>
        <p:spPr>
          <a:xfrm>
            <a:off x="6346555" y="4950115"/>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BC25378F-3BF0-3E8F-F0F0-F7A434B608F7}"/>
              </a:ext>
            </a:extLst>
          </p:cNvPr>
          <p:cNvCxnSpPr>
            <a:stCxn id="3421" idx="0"/>
          </p:cNvCxnSpPr>
          <p:nvPr/>
        </p:nvCxnSpPr>
        <p:spPr>
          <a:xfrm>
            <a:off x="6346555" y="4950115"/>
            <a:ext cx="0" cy="97098"/>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4F1AF187-4005-EB70-D91C-2044BBC5A62D}"/>
              </a:ext>
            </a:extLst>
          </p:cNvPr>
          <p:cNvCxnSpPr>
            <a:cxnSpLocks/>
            <a:endCxn id="3419" idx="2"/>
          </p:cNvCxnSpPr>
          <p:nvPr/>
        </p:nvCxnSpPr>
        <p:spPr>
          <a:xfrm flipV="1">
            <a:off x="5746377" y="1964547"/>
            <a:ext cx="0" cy="158241"/>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3723FA9E-ED56-E4DF-F028-4AC76CFF550B}"/>
              </a:ext>
            </a:extLst>
          </p:cNvPr>
          <p:cNvCxnSpPr>
            <a:cxnSpLocks/>
            <a:endCxn id="1026" idx="0"/>
          </p:cNvCxnSpPr>
          <p:nvPr/>
        </p:nvCxnSpPr>
        <p:spPr>
          <a:xfrm>
            <a:off x="8250742" y="4714710"/>
            <a:ext cx="9295" cy="332503"/>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 name="Title 16">
            <a:extLst>
              <a:ext uri="{FF2B5EF4-FFF2-40B4-BE49-F238E27FC236}">
                <a16:creationId xmlns:a16="http://schemas.microsoft.com/office/drawing/2014/main" id="{0196C7EF-E168-E28A-6439-1E0B0475B847}"/>
              </a:ext>
            </a:extLst>
          </p:cNvPr>
          <p:cNvSpPr txBox="1">
            <a:spLocks/>
          </p:cNvSpPr>
          <p:nvPr/>
        </p:nvSpPr>
        <p:spPr>
          <a:xfrm>
            <a:off x="128295" y="6172203"/>
            <a:ext cx="4709139" cy="372550"/>
          </a:xfrm>
          <a:prstGeom prst="roundRect">
            <a:avLst/>
          </a:prstGeom>
          <a:no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914225">
              <a:spcAft>
                <a:spcPts val="300"/>
              </a:spcAft>
              <a:defRPr sz="1600">
                <a:solidFill>
                  <a:srgbClr val="FFFFFF"/>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1" u="none" strike="noStrike" kern="1200" normalizeH="0" baseline="0" noProof="0">
              <a:solidFill>
                <a:srgbClr val="000000"/>
              </a:solidFill>
              <a:uLnTx/>
              <a:uFillTx/>
              <a:latin typeface="Segoe UI Semibold"/>
              <a:ea typeface="+mn-ea"/>
              <a:cs typeface="+mn-cs"/>
            </a:endParaRPr>
          </a:p>
        </p:txBody>
      </p:sp>
      <p:pic>
        <p:nvPicPr>
          <p:cNvPr id="3" name="Picture 2" descr="A blue square with a white star&#10;&#10;Description automatically generated">
            <a:extLst>
              <a:ext uri="{FF2B5EF4-FFF2-40B4-BE49-F238E27FC236}">
                <a16:creationId xmlns:a16="http://schemas.microsoft.com/office/drawing/2014/main" id="{CD9C9992-38E5-FD8C-0CEE-EC6AD304C8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010" y="2549427"/>
            <a:ext cx="411222" cy="411222"/>
          </a:xfrm>
          <a:prstGeom prst="rect">
            <a:avLst/>
          </a:prstGeom>
        </p:spPr>
      </p:pic>
      <p:pic>
        <p:nvPicPr>
          <p:cNvPr id="13" name="Picture 12" descr="A colorful hexagon with stars&#10;&#10;Description automatically generated">
            <a:extLst>
              <a:ext uri="{FF2B5EF4-FFF2-40B4-BE49-F238E27FC236}">
                <a16:creationId xmlns:a16="http://schemas.microsoft.com/office/drawing/2014/main" id="{A8FDAEF2-5249-E821-5383-4E901D3BB7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6657" y="2515533"/>
            <a:ext cx="459568" cy="459568"/>
          </a:xfrm>
          <a:prstGeom prst="rect">
            <a:avLst/>
          </a:prstGeom>
        </p:spPr>
      </p:pic>
      <p:pic>
        <p:nvPicPr>
          <p:cNvPr id="16" name="Picture 4" descr="Bing Search logo">
            <a:extLst>
              <a:ext uri="{FF2B5EF4-FFF2-40B4-BE49-F238E27FC236}">
                <a16:creationId xmlns:a16="http://schemas.microsoft.com/office/drawing/2014/main" id="{25911032-A50F-D71B-CFF3-C58D675CDF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12354" y="4208200"/>
            <a:ext cx="243262" cy="3674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F9B9DD-8DAD-A38A-5C75-39E2324D3435}"/>
              </a:ext>
            </a:extLst>
          </p:cNvPr>
          <p:cNvSpPr txBox="1"/>
          <p:nvPr/>
        </p:nvSpPr>
        <p:spPr>
          <a:xfrm>
            <a:off x="6623351" y="4164009"/>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5" name="Picture 4" descr="A colorful hexagon with stars&#10;&#10;Description automatically generated">
            <a:extLst>
              <a:ext uri="{FF2B5EF4-FFF2-40B4-BE49-F238E27FC236}">
                <a16:creationId xmlns:a16="http://schemas.microsoft.com/office/drawing/2014/main" id="{004BA7AA-A1D1-5C94-FD89-65B9C62CB8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8678" y="4134321"/>
            <a:ext cx="459568" cy="459568"/>
          </a:xfrm>
          <a:prstGeom prst="rect">
            <a:avLst/>
          </a:prstGeom>
        </p:spPr>
      </p:pic>
      <p:sp>
        <p:nvSpPr>
          <p:cNvPr id="7" name="TextBox 6">
            <a:extLst>
              <a:ext uri="{FF2B5EF4-FFF2-40B4-BE49-F238E27FC236}">
                <a16:creationId xmlns:a16="http://schemas.microsoft.com/office/drawing/2014/main" id="{917983B7-802B-EBB8-FD10-6C05290C7E05}"/>
              </a:ext>
            </a:extLst>
          </p:cNvPr>
          <p:cNvSpPr txBox="1"/>
          <p:nvPr/>
        </p:nvSpPr>
        <p:spPr>
          <a:xfrm>
            <a:off x="8152200" y="4164009"/>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12" name="Picture 11" descr="A colorful hexagon with stars&#10;&#10;Description automatically generated">
            <a:extLst>
              <a:ext uri="{FF2B5EF4-FFF2-40B4-BE49-F238E27FC236}">
                <a16:creationId xmlns:a16="http://schemas.microsoft.com/office/drawing/2014/main" id="{075ECDCB-AC3B-187E-AB10-3F610DECC9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7527" y="4134321"/>
            <a:ext cx="459568" cy="459568"/>
          </a:xfrm>
          <a:prstGeom prst="rect">
            <a:avLst/>
          </a:prstGeom>
        </p:spPr>
      </p:pic>
      <p:sp>
        <p:nvSpPr>
          <p:cNvPr id="17" name="TextBox 16">
            <a:extLst>
              <a:ext uri="{FF2B5EF4-FFF2-40B4-BE49-F238E27FC236}">
                <a16:creationId xmlns:a16="http://schemas.microsoft.com/office/drawing/2014/main" id="{1500D96F-0A5F-AE17-7BB8-ED67138ACF4D}"/>
              </a:ext>
            </a:extLst>
          </p:cNvPr>
          <p:cNvSpPr txBox="1"/>
          <p:nvPr/>
        </p:nvSpPr>
        <p:spPr>
          <a:xfrm>
            <a:off x="9835566" y="4152117"/>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18" name="Picture 17" descr="A colorful hexagon with stars&#10;&#10;Description automatically generated">
            <a:extLst>
              <a:ext uri="{FF2B5EF4-FFF2-40B4-BE49-F238E27FC236}">
                <a16:creationId xmlns:a16="http://schemas.microsoft.com/office/drawing/2014/main" id="{15F73BF9-30AC-ED3D-3848-2016BD2267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33486" y="4164218"/>
            <a:ext cx="459568" cy="459568"/>
          </a:xfrm>
          <a:prstGeom prst="rect">
            <a:avLst/>
          </a:prstGeom>
        </p:spPr>
      </p:pic>
      <p:sp>
        <p:nvSpPr>
          <p:cNvPr id="19" name="Rectangle 18">
            <a:extLst>
              <a:ext uri="{FF2B5EF4-FFF2-40B4-BE49-F238E27FC236}">
                <a16:creationId xmlns:a16="http://schemas.microsoft.com/office/drawing/2014/main" id="{DCCC6E45-A7E5-44B3-AB12-DBE7C3501E78}"/>
              </a:ext>
            </a:extLst>
          </p:cNvPr>
          <p:cNvSpPr/>
          <p:nvPr/>
        </p:nvSpPr>
        <p:spPr bwMode="auto">
          <a:xfrm>
            <a:off x="7844589" y="2107873"/>
            <a:ext cx="854700" cy="846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20" name="Picture 4" descr="Semantic Kernel's new icon and the art of teamwork ...">
            <a:extLst>
              <a:ext uri="{FF2B5EF4-FFF2-40B4-BE49-F238E27FC236}">
                <a16:creationId xmlns:a16="http://schemas.microsoft.com/office/drawing/2014/main" id="{C190A125-F560-FF05-8A15-B4818D965C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3560" y="2223280"/>
            <a:ext cx="398236" cy="3982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AutoGen - Reviews, Pros &amp; Cons | Companies using AutoGen">
            <a:extLst>
              <a:ext uri="{FF2B5EF4-FFF2-40B4-BE49-F238E27FC236}">
                <a16:creationId xmlns:a16="http://schemas.microsoft.com/office/drawing/2014/main" id="{96234DBF-20EF-F3DC-CA9B-DF759D7E20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5436" y="2243874"/>
            <a:ext cx="357047" cy="357047"/>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A242DDA-3846-3842-A8AB-982033C5D515}"/>
              </a:ext>
            </a:extLst>
          </p:cNvPr>
          <p:cNvSpPr txBox="1"/>
          <p:nvPr/>
        </p:nvSpPr>
        <p:spPr>
          <a:xfrm>
            <a:off x="7796701" y="2648556"/>
            <a:ext cx="12121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AutoGen</a:t>
            </a: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o Semantic Kernel</a:t>
            </a:r>
          </a:p>
        </p:txBody>
      </p:sp>
      <p:sp>
        <p:nvSpPr>
          <p:cNvPr id="51" name="TextBox 50">
            <a:extLst>
              <a:ext uri="{FF2B5EF4-FFF2-40B4-BE49-F238E27FC236}">
                <a16:creationId xmlns:a16="http://schemas.microsoft.com/office/drawing/2014/main" id="{6E757DD2-1A35-1A95-B636-A94CBB7137F9}"/>
              </a:ext>
            </a:extLst>
          </p:cNvPr>
          <p:cNvSpPr txBox="1"/>
          <p:nvPr/>
        </p:nvSpPr>
        <p:spPr>
          <a:xfrm>
            <a:off x="221037" y="6014055"/>
            <a:ext cx="4637807"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i="1" u="none" strike="noStrike" kern="1200" normalizeH="0" baseline="0" noProof="0">
                <a:solidFill>
                  <a:srgbClr val="000000"/>
                </a:solidFill>
                <a:uLnTx/>
                <a:uFillTx/>
                <a:latin typeface="Segoe Sans Text Semibold"/>
                <a:ea typeface="+mn-ea"/>
                <a:cs typeface="+mn-cs"/>
              </a:rPr>
              <a:t>* Podemos usar o serviço Azure AI Content Understanding para extrair imagens e vídeos e transformá-los de dados não estruturados em dados estruturados</a:t>
            </a:r>
            <a:endParaRPr kumimoji="0" lang="en-US" sz="1200" i="1" u="none" strike="noStrike" kern="1200" normalizeH="0" baseline="0" noProof="0">
              <a:solidFill>
                <a:srgbClr val="000000"/>
              </a:solidFill>
              <a:uLnTx/>
              <a:uFillTx/>
              <a:latin typeface="Segoe UI Semibold"/>
              <a:ea typeface="+mn-ea"/>
              <a:cs typeface="+mn-cs"/>
            </a:endParaRPr>
          </a:p>
        </p:txBody>
      </p:sp>
      <p:sp>
        <p:nvSpPr>
          <p:cNvPr id="37" name="Cloud Callout 36">
            <a:extLst>
              <a:ext uri="{FF2B5EF4-FFF2-40B4-BE49-F238E27FC236}">
                <a16:creationId xmlns:a16="http://schemas.microsoft.com/office/drawing/2014/main" id="{97E6E0E5-12E2-4C90-FEB4-263978783AD6}"/>
              </a:ext>
            </a:extLst>
          </p:cNvPr>
          <p:cNvSpPr/>
          <p:nvPr/>
        </p:nvSpPr>
        <p:spPr bwMode="auto">
          <a:xfrm>
            <a:off x="8639135" y="159971"/>
            <a:ext cx="3434625" cy="1406300"/>
          </a:xfrm>
          <a:prstGeom prst="cloudCallout">
            <a:avLst>
              <a:gd name="adj1" fmla="val -35165"/>
              <a:gd name="adj2" fmla="val 550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dirty="0" err="1">
              <a:solidFill>
                <a:schemeClr val="tx1"/>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8129D1DD-8E90-30F2-90CC-3B6C235E77FA}"/>
              </a:ext>
            </a:extLst>
          </p:cNvPr>
          <p:cNvSpPr txBox="1"/>
          <p:nvPr/>
        </p:nvSpPr>
        <p:spPr>
          <a:xfrm>
            <a:off x="9047578" y="542614"/>
            <a:ext cx="2935305" cy="646331"/>
          </a:xfrm>
          <a:prstGeom prst="rect">
            <a:avLst/>
          </a:prstGeom>
          <a:noFill/>
        </p:spPr>
        <p:txBody>
          <a:bodyPr wrap="square">
            <a:spAutoFit/>
          </a:bodyPr>
          <a:lstStyle/>
          <a:p>
            <a:pPr algn="l" defTabSz="932472" fontAlgn="base">
              <a:spcBef>
                <a:spcPct val="0"/>
              </a:spcBef>
              <a:spcAft>
                <a:spcPct val="0"/>
              </a:spcAft>
            </a:pPr>
            <a:r>
              <a:rPr lang="en-US" sz="1200" dirty="0" err="1">
                <a:solidFill>
                  <a:schemeClr val="tx1"/>
                </a:solidFill>
                <a:ea typeface="Segoe UI" pitchFamily="34" charset="0"/>
                <a:cs typeface="Segoe UI" pitchFamily="34" charset="0"/>
              </a:rPr>
              <a:t>Pensamiento basado en la observación:</a:t>
            </a:r>
          </a:p>
          <a:p>
            <a:pPr algn="l" defTabSz="932472" fontAlgn="base">
              <a:spcBef>
                <a:spcPct val="0"/>
              </a:spcBef>
              <a:spcAft>
                <a:spcPct val="0"/>
              </a:spcAft>
            </a:pPr>
            <a:r>
              <a:rPr lang="en-US" sz="1200" dirty="0" err="1">
                <a:solidFill>
                  <a:schemeClr val="tx1"/>
                </a:solidFill>
                <a:ea typeface="Segoe UI" pitchFamily="34" charset="0"/>
                <a:cs typeface="Segoe UI" pitchFamily="34" charset="0"/>
              </a:rPr>
              <a:t>¿Encontré los datos relevantes para ayudar al agente?</a:t>
            </a:r>
          </a:p>
        </p:txBody>
      </p:sp>
      <p:sp>
        <p:nvSpPr>
          <p:cNvPr id="41" name="Rounded Rectangle 40">
            <a:extLst>
              <a:ext uri="{FF2B5EF4-FFF2-40B4-BE49-F238E27FC236}">
                <a16:creationId xmlns:a16="http://schemas.microsoft.com/office/drawing/2014/main" id="{53448276-8239-40A3-9028-4FFCDAD8418B}"/>
              </a:ext>
            </a:extLst>
          </p:cNvPr>
          <p:cNvSpPr/>
          <p:nvPr/>
        </p:nvSpPr>
        <p:spPr bwMode="auto">
          <a:xfrm>
            <a:off x="7615644" y="3284494"/>
            <a:ext cx="1393199" cy="337454"/>
          </a:xfrm>
          <a:prstGeom prst="roundRect">
            <a:avLst>
              <a:gd name="adj" fmla="val 23034"/>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dirty="0" err="1">
              <a:solidFill>
                <a:srgbClr val="FFFFFF"/>
              </a:solidFill>
              <a:ea typeface="Segoe UI" pitchFamily="34" charset="0"/>
              <a:cs typeface="Segoe UI" pitchFamily="34" charset="0"/>
            </a:endParaRPr>
          </a:p>
        </p:txBody>
      </p:sp>
      <p:sp>
        <p:nvSpPr>
          <p:cNvPr id="42" name="Rounded Rectangle 41">
            <a:extLst>
              <a:ext uri="{FF2B5EF4-FFF2-40B4-BE49-F238E27FC236}">
                <a16:creationId xmlns:a16="http://schemas.microsoft.com/office/drawing/2014/main" id="{E30861A5-39F3-504D-05E2-BECB47FD44DC}"/>
              </a:ext>
            </a:extLst>
          </p:cNvPr>
          <p:cNvSpPr/>
          <p:nvPr/>
        </p:nvSpPr>
        <p:spPr bwMode="auto">
          <a:xfrm>
            <a:off x="7625869" y="1440766"/>
            <a:ext cx="1393199" cy="337454"/>
          </a:xfrm>
          <a:prstGeom prst="roundRect">
            <a:avLst>
              <a:gd name="adj" fmla="val 23034"/>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dirty="0" err="1">
              <a:solidFill>
                <a:srgbClr val="FFFFFF"/>
              </a:solidFill>
              <a:ea typeface="Segoe UI" pitchFamily="34" charset="0"/>
              <a:cs typeface="Segoe UI" pitchFamily="34" charset="0"/>
            </a:endParaRPr>
          </a:p>
        </p:txBody>
      </p:sp>
      <p:sp>
        <p:nvSpPr>
          <p:cNvPr id="43" name="Rounded Rectangle 42">
            <a:extLst>
              <a:ext uri="{FF2B5EF4-FFF2-40B4-BE49-F238E27FC236}">
                <a16:creationId xmlns:a16="http://schemas.microsoft.com/office/drawing/2014/main" id="{0A84E720-6F8A-5CFF-F160-D5E8E099EDE3}"/>
              </a:ext>
            </a:extLst>
          </p:cNvPr>
          <p:cNvSpPr/>
          <p:nvPr/>
        </p:nvSpPr>
        <p:spPr bwMode="auto">
          <a:xfrm>
            <a:off x="8740367" y="2426487"/>
            <a:ext cx="1219946" cy="337454"/>
          </a:xfrm>
          <a:prstGeom prst="roundRect">
            <a:avLst>
              <a:gd name="adj" fmla="val 23034"/>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dirty="0" err="1">
              <a:solidFill>
                <a:srgbClr val="FFFFFF"/>
              </a:solidFill>
              <a:ea typeface="Segoe UI" pitchFamily="34" charset="0"/>
              <a:cs typeface="Segoe UI" pitchFamily="34" charset="0"/>
            </a:endParaRPr>
          </a:p>
        </p:txBody>
      </p:sp>
      <p:sp>
        <p:nvSpPr>
          <p:cNvPr id="44" name="Rounded Rectangle 43">
            <a:extLst>
              <a:ext uri="{FF2B5EF4-FFF2-40B4-BE49-F238E27FC236}">
                <a16:creationId xmlns:a16="http://schemas.microsoft.com/office/drawing/2014/main" id="{8FA18909-2BE1-9A3E-F7D1-5921458B70FF}"/>
              </a:ext>
            </a:extLst>
          </p:cNvPr>
          <p:cNvSpPr/>
          <p:nvPr/>
        </p:nvSpPr>
        <p:spPr bwMode="auto">
          <a:xfrm>
            <a:off x="6538431" y="2430068"/>
            <a:ext cx="1219946" cy="337454"/>
          </a:xfrm>
          <a:prstGeom prst="roundRect">
            <a:avLst>
              <a:gd name="adj" fmla="val 23034"/>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dirty="0" err="1">
              <a:solidFill>
                <a:srgbClr val="FFFFFF"/>
              </a:solidFill>
              <a:ea typeface="Segoe UI" pitchFamily="34" charset="0"/>
              <a:cs typeface="Segoe UI" pitchFamily="34" charset="0"/>
            </a:endParaRPr>
          </a:p>
        </p:txBody>
      </p:sp>
      <p:sp>
        <p:nvSpPr>
          <p:cNvPr id="45" name="TextBox 44">
            <a:extLst>
              <a:ext uri="{FF2B5EF4-FFF2-40B4-BE49-F238E27FC236}">
                <a16:creationId xmlns:a16="http://schemas.microsoft.com/office/drawing/2014/main" id="{4C36E0A3-BFA7-7AB1-9D99-7FAE0F97A01C}"/>
              </a:ext>
            </a:extLst>
          </p:cNvPr>
          <p:cNvSpPr txBox="1"/>
          <p:nvPr/>
        </p:nvSpPr>
        <p:spPr>
          <a:xfrm>
            <a:off x="7804123" y="1490324"/>
            <a:ext cx="1016240" cy="215444"/>
          </a:xfrm>
          <a:prstGeom prst="rect">
            <a:avLst/>
          </a:prstGeom>
          <a:noFill/>
        </p:spPr>
        <p:txBody>
          <a:bodyPr wrap="none" lIns="0" tIns="0" rIns="0" bIns="0" rtlCol="0">
            <a:spAutoFit/>
          </a:bodyPr>
          <a:lstStyle/>
          <a:p>
            <a:pPr algn="l"/>
            <a:r>
              <a:rPr lang="en-US" sz="1400" dirty="0" err="1">
                <a:solidFill>
                  <a:schemeClr val="bg1"/>
                </a:solidFill>
              </a:rPr>
              <a:t>Pensamiento</a:t>
            </a:r>
          </a:p>
        </p:txBody>
      </p:sp>
      <p:sp>
        <p:nvSpPr>
          <p:cNvPr id="46" name="TextBox 45">
            <a:extLst>
              <a:ext uri="{FF2B5EF4-FFF2-40B4-BE49-F238E27FC236}">
                <a16:creationId xmlns:a16="http://schemas.microsoft.com/office/drawing/2014/main" id="{BF03A46F-911B-4600-D802-BF91311A9209}"/>
              </a:ext>
            </a:extLst>
          </p:cNvPr>
          <p:cNvSpPr txBox="1"/>
          <p:nvPr/>
        </p:nvSpPr>
        <p:spPr>
          <a:xfrm>
            <a:off x="7820015" y="3333954"/>
            <a:ext cx="989758" cy="215444"/>
          </a:xfrm>
          <a:prstGeom prst="rect">
            <a:avLst/>
          </a:prstGeom>
          <a:noFill/>
        </p:spPr>
        <p:txBody>
          <a:bodyPr wrap="none" lIns="0" tIns="0" rIns="0" bIns="0" rtlCol="0">
            <a:spAutoFit/>
          </a:bodyPr>
          <a:lstStyle/>
          <a:p>
            <a:pPr algn="l"/>
            <a:r>
              <a:rPr lang="en-US" sz="1400" dirty="0" err="1">
                <a:solidFill>
                  <a:schemeClr val="bg1"/>
                </a:solidFill>
              </a:rPr>
              <a:t>Observación</a:t>
            </a:r>
          </a:p>
        </p:txBody>
      </p:sp>
      <p:sp>
        <p:nvSpPr>
          <p:cNvPr id="47" name="TextBox 46">
            <a:extLst>
              <a:ext uri="{FF2B5EF4-FFF2-40B4-BE49-F238E27FC236}">
                <a16:creationId xmlns:a16="http://schemas.microsoft.com/office/drawing/2014/main" id="{506E02CE-03C1-0DFB-6826-314E2AEACE55}"/>
              </a:ext>
            </a:extLst>
          </p:cNvPr>
          <p:cNvSpPr txBox="1"/>
          <p:nvPr/>
        </p:nvSpPr>
        <p:spPr>
          <a:xfrm>
            <a:off x="9070274" y="2473673"/>
            <a:ext cx="532197" cy="215444"/>
          </a:xfrm>
          <a:prstGeom prst="rect">
            <a:avLst/>
          </a:prstGeom>
          <a:noFill/>
        </p:spPr>
        <p:txBody>
          <a:bodyPr wrap="none" lIns="0" tIns="0" rIns="0" bIns="0" rtlCol="0">
            <a:spAutoFit/>
          </a:bodyPr>
          <a:lstStyle/>
          <a:p>
            <a:pPr algn="l"/>
            <a:r>
              <a:rPr lang="en-US" sz="1400" dirty="0" err="1">
                <a:solidFill>
                  <a:schemeClr val="bg1"/>
                </a:solidFill>
              </a:rPr>
              <a:t>Acción</a:t>
            </a:r>
          </a:p>
        </p:txBody>
      </p:sp>
      <p:sp>
        <p:nvSpPr>
          <p:cNvPr id="48" name="TextBox 47">
            <a:extLst>
              <a:ext uri="{FF2B5EF4-FFF2-40B4-BE49-F238E27FC236}">
                <a16:creationId xmlns:a16="http://schemas.microsoft.com/office/drawing/2014/main" id="{F66CACCD-BE29-E718-B601-321DDBB1857D}"/>
              </a:ext>
            </a:extLst>
          </p:cNvPr>
          <p:cNvSpPr txBox="1"/>
          <p:nvPr/>
        </p:nvSpPr>
        <p:spPr>
          <a:xfrm>
            <a:off x="6948838" y="2489270"/>
            <a:ext cx="336631" cy="215444"/>
          </a:xfrm>
          <a:prstGeom prst="rect">
            <a:avLst/>
          </a:prstGeom>
          <a:noFill/>
        </p:spPr>
        <p:txBody>
          <a:bodyPr wrap="none" lIns="0" tIns="0" rIns="0" bIns="0" rtlCol="0">
            <a:spAutoFit/>
          </a:bodyPr>
          <a:lstStyle/>
          <a:p>
            <a:pPr algn="l"/>
            <a:r>
              <a:rPr lang="en-US" sz="1400" dirty="0" err="1">
                <a:solidFill>
                  <a:schemeClr val="bg1"/>
                </a:solidFill>
              </a:rPr>
              <a:t>Plan</a:t>
            </a:r>
          </a:p>
        </p:txBody>
      </p:sp>
    </p:spTree>
    <p:extLst>
      <p:ext uri="{BB962C8B-B14F-4D97-AF65-F5344CB8AC3E}">
        <p14:creationId xmlns:p14="http://schemas.microsoft.com/office/powerpoint/2010/main" val="105740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51"/>
                                        </p:tgtEl>
                                        <p:attrNameLst>
                                          <p:attrName>style.visibility</p:attrName>
                                        </p:attrNameLst>
                                      </p:cBhvr>
                                      <p:to>
                                        <p:strVal val="visible"/>
                                      </p:to>
                                    </p:set>
                                    <p:animEffect transition="in" filter="wipe(left)">
                                      <p:cBhvr>
                                        <p:cTn id="10" dur="750"/>
                                        <p:tgtEl>
                                          <p:spTgt spid="335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352"/>
                                        </p:tgtEl>
                                        <p:attrNameLst>
                                          <p:attrName>style.visibility</p:attrName>
                                        </p:attrNameLst>
                                      </p:cBhvr>
                                      <p:to>
                                        <p:strVal val="visible"/>
                                      </p:to>
                                    </p:set>
                                    <p:animEffect transition="in" filter="wipe(left)">
                                      <p:cBhvr>
                                        <p:cTn id="13" dur="500"/>
                                        <p:tgtEl>
                                          <p:spTgt spid="33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69"/>
                                        </p:tgtEl>
                                        <p:attrNameLst>
                                          <p:attrName>style.visibility</p:attrName>
                                        </p:attrNameLst>
                                      </p:cBhvr>
                                      <p:to>
                                        <p:strVal val="visible"/>
                                      </p:to>
                                    </p:set>
                                    <p:animEffect transition="in" filter="fade">
                                      <p:cBhvr>
                                        <p:cTn id="16" dur="500"/>
                                        <p:tgtEl>
                                          <p:spTgt spid="33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90"/>
                                        </p:tgtEl>
                                        <p:attrNameLst>
                                          <p:attrName>style.visibility</p:attrName>
                                        </p:attrNameLst>
                                      </p:cBhvr>
                                      <p:to>
                                        <p:strVal val="visible"/>
                                      </p:to>
                                    </p:set>
                                    <p:animEffect transition="in" filter="fade">
                                      <p:cBhvr>
                                        <p:cTn id="19" dur="500"/>
                                        <p:tgtEl>
                                          <p:spTgt spid="339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00"/>
                                        </p:tgtEl>
                                        <p:attrNameLst>
                                          <p:attrName>style.visibility</p:attrName>
                                        </p:attrNameLst>
                                      </p:cBhvr>
                                      <p:to>
                                        <p:strVal val="visible"/>
                                      </p:to>
                                    </p:set>
                                    <p:animEffect transition="in" filter="fade">
                                      <p:cBhvr>
                                        <p:cTn id="22" dur="500"/>
                                        <p:tgtEl>
                                          <p:spTgt spid="34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07"/>
                                        </p:tgtEl>
                                        <p:attrNameLst>
                                          <p:attrName>style.visibility</p:attrName>
                                        </p:attrNameLst>
                                      </p:cBhvr>
                                      <p:to>
                                        <p:strVal val="visible"/>
                                      </p:to>
                                    </p:set>
                                    <p:animEffect transition="in" filter="fade">
                                      <p:cBhvr>
                                        <p:cTn id="25" dur="500"/>
                                        <p:tgtEl>
                                          <p:spTgt spid="340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19"/>
                                        </p:tgtEl>
                                        <p:attrNameLst>
                                          <p:attrName>style.visibility</p:attrName>
                                        </p:attrNameLst>
                                      </p:cBhvr>
                                      <p:to>
                                        <p:strVal val="visible"/>
                                      </p:to>
                                    </p:set>
                                    <p:animEffect transition="in" filter="fade">
                                      <p:cBhvr>
                                        <p:cTn id="28" dur="500"/>
                                        <p:tgtEl>
                                          <p:spTgt spid="341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20"/>
                                        </p:tgtEl>
                                        <p:attrNameLst>
                                          <p:attrName>style.visibility</p:attrName>
                                        </p:attrNameLst>
                                      </p:cBhvr>
                                      <p:to>
                                        <p:strVal val="visible"/>
                                      </p:to>
                                    </p:set>
                                    <p:animEffect transition="in" filter="wipe(left)">
                                      <p:cBhvr>
                                        <p:cTn id="31" dur="750"/>
                                        <p:tgtEl>
                                          <p:spTgt spid="3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9" grpId="0" animBg="1"/>
      <p:bldP spid="6" grpId="0" animBg="1"/>
      <p:bldP spid="3351" grpId="0"/>
      <p:bldP spid="3352" grpId="0"/>
      <p:bldP spid="3369" grpId="0" animBg="1"/>
      <p:bldP spid="3390" grpId="0" animBg="1"/>
      <p:bldP spid="3400" grpId="0" animBg="1"/>
      <p:bldP spid="3407" grpId="0" animBg="1"/>
      <p:bldP spid="34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1B3FE-89DB-469F-70E5-FF967013E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4BDDC-3F3D-9F47-A245-D3FBB4526DAE}"/>
              </a:ext>
            </a:extLst>
          </p:cNvPr>
          <p:cNvSpPr>
            <a:spLocks noGrp="1"/>
          </p:cNvSpPr>
          <p:nvPr>
            <p:ph type="title"/>
          </p:nvPr>
        </p:nvSpPr>
        <p:spPr>
          <a:xfrm>
            <a:off x="1419606" y="2941582"/>
            <a:ext cx="9144000" cy="1495794"/>
          </a:xfrm>
        </p:spPr>
        <p:txBody>
          <a:bodyPr/>
          <a:lstStyle/>
          <a:p>
            <a:pPr algn="ctr"/>
            <a:r>
              <a:rPr lang="en-US" sz="5400" dirty="0">
                <a:solidFill>
                  <a:srgbClr val="000000"/>
                </a:solidFill>
              </a:rPr>
              <a:t>¿Cómo empezar a crear agentes de IA?</a:t>
            </a:r>
          </a:p>
        </p:txBody>
      </p:sp>
    </p:spTree>
    <p:extLst>
      <p:ext uri="{BB962C8B-B14F-4D97-AF65-F5344CB8AC3E}">
        <p14:creationId xmlns:p14="http://schemas.microsoft.com/office/powerpoint/2010/main" val="18075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0567" y="457200"/>
            <a:ext cx="7436998" cy="553998"/>
          </a:xfrm>
        </p:spPr>
        <p:txBody>
          <a:bodyPr/>
          <a:lstStyle/>
          <a:p>
            <a:r>
              <a:rPr lang="en-US">
                <a:cs typeface="Segoe UI"/>
              </a:rPr>
              <a:t>¡Cuatro semanas de aprendizaje!</a:t>
            </a:r>
            <a:endParaRPr lang="en-US"/>
          </a:p>
        </p:txBody>
      </p:sp>
      <p:sp>
        <p:nvSpPr>
          <p:cNvPr id="5" name="TextBox 4">
            <a:extLst>
              <a:ext uri="{FF2B5EF4-FFF2-40B4-BE49-F238E27FC236}">
                <a16:creationId xmlns:a16="http://schemas.microsoft.com/office/drawing/2014/main" id="{3C0F6033-6267-BF90-C61D-8DBA78E5889B}"/>
              </a:ext>
            </a:extLst>
          </p:cNvPr>
          <p:cNvSpPr txBox="1"/>
          <p:nvPr/>
        </p:nvSpPr>
        <p:spPr>
          <a:xfrm rot="16200000">
            <a:off x="-179820" y="1630876"/>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1</a:t>
            </a:r>
            <a:endParaRPr lang="en-US" sz="2000" err="1"/>
          </a:p>
        </p:txBody>
      </p:sp>
      <p:sp>
        <p:nvSpPr>
          <p:cNvPr id="8" name="Rectangle 7">
            <a:extLst>
              <a:ext uri="{FF2B5EF4-FFF2-40B4-BE49-F238E27FC236}">
                <a16:creationId xmlns:a16="http://schemas.microsoft.com/office/drawing/2014/main" id="{043BD1E3-CBBD-85FE-D11A-9BCB91751AF7}"/>
              </a:ext>
            </a:extLst>
          </p:cNvPr>
          <p:cNvSpPr/>
          <p:nvPr/>
        </p:nvSpPr>
        <p:spPr bwMode="auto">
          <a:xfrm>
            <a:off x="2157388" y="1194170"/>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651CB7-A65E-3B4D-043C-29AFF22B94E3}"/>
              </a:ext>
            </a:extLst>
          </p:cNvPr>
          <p:cNvSpPr/>
          <p:nvPr/>
        </p:nvSpPr>
        <p:spPr bwMode="auto">
          <a:xfrm>
            <a:off x="3692953" y="1194170"/>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A881E47-2844-B99A-7771-0FB2C1E15839}"/>
              </a:ext>
            </a:extLst>
          </p:cNvPr>
          <p:cNvSpPr/>
          <p:nvPr/>
        </p:nvSpPr>
        <p:spPr bwMode="auto">
          <a:xfrm>
            <a:off x="5319626"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C944C8-C609-7795-2DBB-328F3F0546B1}"/>
              </a:ext>
            </a:extLst>
          </p:cNvPr>
          <p:cNvSpPr/>
          <p:nvPr/>
        </p:nvSpPr>
        <p:spPr bwMode="auto">
          <a:xfrm>
            <a:off x="6904886"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C44F135-4E22-22DE-42FD-86548D088EAD}"/>
              </a:ext>
            </a:extLst>
          </p:cNvPr>
          <p:cNvSpPr/>
          <p:nvPr/>
        </p:nvSpPr>
        <p:spPr bwMode="auto">
          <a:xfrm>
            <a:off x="8490147"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62B5D37-6823-16F1-9CEB-3C666F65A8AE}"/>
              </a:ext>
            </a:extLst>
          </p:cNvPr>
          <p:cNvSpPr/>
          <p:nvPr/>
        </p:nvSpPr>
        <p:spPr bwMode="auto">
          <a:xfrm>
            <a:off x="10067124" y="1194170"/>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237B242D-01D6-8454-5B70-3DB9FA6C34ED}"/>
              </a:ext>
            </a:extLst>
          </p:cNvPr>
          <p:cNvSpPr txBox="1"/>
          <p:nvPr/>
        </p:nvSpPr>
        <p:spPr>
          <a:xfrm>
            <a:off x="2204736"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8 </a:t>
            </a:r>
            <a:endParaRPr lang="en-US" sz="1200">
              <a:solidFill>
                <a:srgbClr val="091F2C"/>
              </a:solidFill>
              <a:cs typeface="Segoe UI"/>
            </a:endParaRPr>
          </a:p>
        </p:txBody>
      </p:sp>
      <p:sp>
        <p:nvSpPr>
          <p:cNvPr id="16" name="TextBox 15">
            <a:extLst>
              <a:ext uri="{FF2B5EF4-FFF2-40B4-BE49-F238E27FC236}">
                <a16:creationId xmlns:a16="http://schemas.microsoft.com/office/drawing/2014/main" id="{27E47B20-FB28-0AC5-F322-FC8393826342}"/>
              </a:ext>
            </a:extLst>
          </p:cNvPr>
          <p:cNvSpPr txBox="1"/>
          <p:nvPr/>
        </p:nvSpPr>
        <p:spPr>
          <a:xfrm>
            <a:off x="3786714"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9</a:t>
            </a:r>
          </a:p>
        </p:txBody>
      </p:sp>
      <p:sp>
        <p:nvSpPr>
          <p:cNvPr id="18" name="TextBox 17">
            <a:extLst>
              <a:ext uri="{FF2B5EF4-FFF2-40B4-BE49-F238E27FC236}">
                <a16:creationId xmlns:a16="http://schemas.microsoft.com/office/drawing/2014/main" id="{11908D6C-639F-D781-1AEE-3A2A0F55C650}"/>
              </a:ext>
            </a:extLst>
          </p:cNvPr>
          <p:cNvSpPr txBox="1"/>
          <p:nvPr/>
        </p:nvSpPr>
        <p:spPr>
          <a:xfrm>
            <a:off x="5360409"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10</a:t>
            </a:r>
          </a:p>
        </p:txBody>
      </p:sp>
      <p:sp>
        <p:nvSpPr>
          <p:cNvPr id="19" name="TextBox 18">
            <a:extLst>
              <a:ext uri="{FF2B5EF4-FFF2-40B4-BE49-F238E27FC236}">
                <a16:creationId xmlns:a16="http://schemas.microsoft.com/office/drawing/2014/main" id="{D56530AE-E561-87D6-F469-187B97A121C2}"/>
              </a:ext>
            </a:extLst>
          </p:cNvPr>
          <p:cNvSpPr txBox="1"/>
          <p:nvPr/>
        </p:nvSpPr>
        <p:spPr>
          <a:xfrm>
            <a:off x="6942387"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11</a:t>
            </a:r>
          </a:p>
        </p:txBody>
      </p:sp>
      <p:sp>
        <p:nvSpPr>
          <p:cNvPr id="20" name="TextBox 19">
            <a:extLst>
              <a:ext uri="{FF2B5EF4-FFF2-40B4-BE49-F238E27FC236}">
                <a16:creationId xmlns:a16="http://schemas.microsoft.com/office/drawing/2014/main" id="{47DB5A51-3AA2-0D6F-9DBF-623F3B92BB02}"/>
              </a:ext>
            </a:extLst>
          </p:cNvPr>
          <p:cNvSpPr txBox="1"/>
          <p:nvPr/>
        </p:nvSpPr>
        <p:spPr>
          <a:xfrm>
            <a:off x="8540930"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12</a:t>
            </a:r>
          </a:p>
        </p:txBody>
      </p:sp>
      <p:sp>
        <p:nvSpPr>
          <p:cNvPr id="21" name="TextBox 20">
            <a:extLst>
              <a:ext uri="{FF2B5EF4-FFF2-40B4-BE49-F238E27FC236}">
                <a16:creationId xmlns:a16="http://schemas.microsoft.com/office/drawing/2014/main" id="{D3C7F0B7-DFF7-3279-76C5-66C77542ECA8}"/>
              </a:ext>
            </a:extLst>
          </p:cNvPr>
          <p:cNvSpPr txBox="1"/>
          <p:nvPr/>
        </p:nvSpPr>
        <p:spPr>
          <a:xfrm>
            <a:off x="10114625"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13</a:t>
            </a:r>
          </a:p>
        </p:txBody>
      </p:sp>
      <p:sp>
        <p:nvSpPr>
          <p:cNvPr id="24" name="TextBox 23">
            <a:extLst>
              <a:ext uri="{FF2B5EF4-FFF2-40B4-BE49-F238E27FC236}">
                <a16:creationId xmlns:a16="http://schemas.microsoft.com/office/drawing/2014/main" id="{16F01A00-9231-7F10-9B12-812DA6028059}"/>
              </a:ext>
            </a:extLst>
          </p:cNvPr>
          <p:cNvSpPr txBox="1"/>
          <p:nvPr/>
        </p:nvSpPr>
        <p:spPr>
          <a:xfrm>
            <a:off x="2920353" y="124961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5" name="TextBox 24">
            <a:extLst>
              <a:ext uri="{FF2B5EF4-FFF2-40B4-BE49-F238E27FC236}">
                <a16:creationId xmlns:a16="http://schemas.microsoft.com/office/drawing/2014/main" id="{FE5EA056-2F22-1628-953E-372399B7331D}"/>
              </a:ext>
            </a:extLst>
          </p:cNvPr>
          <p:cNvSpPr txBox="1"/>
          <p:nvPr/>
        </p:nvSpPr>
        <p:spPr>
          <a:xfrm>
            <a:off x="4195875"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6" name="TextBox 25">
            <a:extLst>
              <a:ext uri="{FF2B5EF4-FFF2-40B4-BE49-F238E27FC236}">
                <a16:creationId xmlns:a16="http://schemas.microsoft.com/office/drawing/2014/main" id="{D6426EA6-2FED-C261-830D-9F7EBB27117A}"/>
              </a:ext>
            </a:extLst>
          </p:cNvPr>
          <p:cNvSpPr txBox="1"/>
          <p:nvPr/>
        </p:nvSpPr>
        <p:spPr>
          <a:xfrm>
            <a:off x="5802701"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 name="TextBox 26">
            <a:extLst>
              <a:ext uri="{FF2B5EF4-FFF2-40B4-BE49-F238E27FC236}">
                <a16:creationId xmlns:a16="http://schemas.microsoft.com/office/drawing/2014/main" id="{6098EF25-5F9F-2786-FFCF-E2D9E48BBE4D}"/>
              </a:ext>
            </a:extLst>
          </p:cNvPr>
          <p:cNvSpPr txBox="1"/>
          <p:nvPr/>
        </p:nvSpPr>
        <p:spPr>
          <a:xfrm>
            <a:off x="7351549"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8" name="TextBox 27">
            <a:extLst>
              <a:ext uri="{FF2B5EF4-FFF2-40B4-BE49-F238E27FC236}">
                <a16:creationId xmlns:a16="http://schemas.microsoft.com/office/drawing/2014/main" id="{69669B8C-3651-6DAB-30F6-04E44FCE4347}"/>
              </a:ext>
            </a:extLst>
          </p:cNvPr>
          <p:cNvSpPr txBox="1"/>
          <p:nvPr/>
        </p:nvSpPr>
        <p:spPr>
          <a:xfrm>
            <a:off x="8950092"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9" name="TextBox 28">
            <a:extLst>
              <a:ext uri="{FF2B5EF4-FFF2-40B4-BE49-F238E27FC236}">
                <a16:creationId xmlns:a16="http://schemas.microsoft.com/office/drawing/2014/main" id="{FDC9E2EB-A200-4477-FA3E-2660AA560FA6}"/>
              </a:ext>
            </a:extLst>
          </p:cNvPr>
          <p:cNvSpPr txBox="1"/>
          <p:nvPr/>
        </p:nvSpPr>
        <p:spPr>
          <a:xfrm>
            <a:off x="10523788"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30" name="TextBox 29">
            <a:extLst>
              <a:ext uri="{FF2B5EF4-FFF2-40B4-BE49-F238E27FC236}">
                <a16:creationId xmlns:a16="http://schemas.microsoft.com/office/drawing/2014/main" id="{8E9B3887-25AC-840B-2C9F-8C7A219866F2}"/>
              </a:ext>
            </a:extLst>
          </p:cNvPr>
          <p:cNvSpPr txBox="1"/>
          <p:nvPr/>
        </p:nvSpPr>
        <p:spPr>
          <a:xfrm>
            <a:off x="2221301" y="1545242"/>
            <a:ext cx="1521347" cy="2830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highlight>
                  <a:srgbClr val="FF00FF"/>
                </a:highlight>
                <a:cs typeface="Segoe UI"/>
              </a:rPr>
              <a:t>Bienvenidos!</a:t>
            </a:r>
          </a:p>
        </p:txBody>
      </p:sp>
      <p:sp>
        <p:nvSpPr>
          <p:cNvPr id="31" name="TextBox 30">
            <a:extLst>
              <a:ext uri="{FF2B5EF4-FFF2-40B4-BE49-F238E27FC236}">
                <a16:creationId xmlns:a16="http://schemas.microsoft.com/office/drawing/2014/main" id="{2E97C846-3149-D146-B450-B60555BA0BE6}"/>
              </a:ext>
            </a:extLst>
          </p:cNvPr>
          <p:cNvSpPr txBox="1"/>
          <p:nvPr/>
        </p:nvSpPr>
        <p:spPr>
          <a:xfrm>
            <a:off x="3794996" y="1553525"/>
            <a:ext cx="1475757"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Azure AI Agent</a:t>
            </a:r>
          </a:p>
          <a:p>
            <a:pPr>
              <a:lnSpc>
                <a:spcPct val="150000"/>
              </a:lnSpc>
            </a:pPr>
            <a:r>
              <a:rPr lang="en-US" sz="1400" b="1" err="1">
                <a:cs typeface="Segoe UI"/>
              </a:rPr>
              <a:t>Java Agents</a:t>
            </a:r>
          </a:p>
          <a:p>
            <a:pPr>
              <a:lnSpc>
                <a:spcPct val="150000"/>
              </a:lnSpc>
            </a:pPr>
            <a:endParaRPr lang="en-US" sz="1400" b="1" err="1">
              <a:cs typeface="Segoe UI"/>
            </a:endParaRPr>
          </a:p>
        </p:txBody>
      </p:sp>
      <p:sp>
        <p:nvSpPr>
          <p:cNvPr id="32" name="TextBox 31">
            <a:extLst>
              <a:ext uri="{FF2B5EF4-FFF2-40B4-BE49-F238E27FC236}">
                <a16:creationId xmlns:a16="http://schemas.microsoft.com/office/drawing/2014/main" id="{18FC59F9-44DD-BFC5-F05D-3BF2DCC102D5}"/>
              </a:ext>
            </a:extLst>
          </p:cNvPr>
          <p:cNvSpPr txBox="1"/>
          <p:nvPr/>
        </p:nvSpPr>
        <p:spPr>
          <a:xfrm>
            <a:off x="5443235" y="1553525"/>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cs typeface="Segoe UI"/>
              </a:rPr>
              <a:t>M 365 Copilots</a:t>
            </a:r>
          </a:p>
          <a:p>
            <a:pPr>
              <a:lnSpc>
                <a:spcPct val="150000"/>
              </a:lnSpc>
            </a:pPr>
            <a:r>
              <a:rPr lang="en-US" sz="1400" b="1" err="1">
                <a:cs typeface="Segoe UI"/>
              </a:rPr>
              <a:t>Semantic Kernel</a:t>
            </a:r>
          </a:p>
          <a:p>
            <a:pPr>
              <a:lnSpc>
                <a:spcPct val="150000"/>
              </a:lnSpc>
            </a:pPr>
            <a:r>
              <a:rPr lang="en-US" sz="1400" b="1" err="1">
                <a:cs typeface="Segoe UI"/>
              </a:rPr>
              <a:t>.NET Agents</a:t>
            </a:r>
          </a:p>
        </p:txBody>
      </p:sp>
      <p:sp>
        <p:nvSpPr>
          <p:cNvPr id="33" name="TextBox 32">
            <a:extLst>
              <a:ext uri="{FF2B5EF4-FFF2-40B4-BE49-F238E27FC236}">
                <a16:creationId xmlns:a16="http://schemas.microsoft.com/office/drawing/2014/main" id="{1E97E7B4-C3AD-F3A5-F083-A21709446D87}"/>
              </a:ext>
            </a:extLst>
          </p:cNvPr>
          <p:cNvSpPr txBox="1"/>
          <p:nvPr/>
        </p:nvSpPr>
        <p:spPr>
          <a:xfrm>
            <a:off x="6987576"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68" name="Rectangle 67">
            <a:extLst>
              <a:ext uri="{FF2B5EF4-FFF2-40B4-BE49-F238E27FC236}">
                <a16:creationId xmlns:a16="http://schemas.microsoft.com/office/drawing/2014/main" id="{F4221372-8BD8-CC97-9955-ADBD28B3B58F}"/>
              </a:ext>
            </a:extLst>
          </p:cNvPr>
          <p:cNvSpPr/>
          <p:nvPr/>
        </p:nvSpPr>
        <p:spPr bwMode="auto">
          <a:xfrm>
            <a:off x="550561" y="1194168"/>
            <a:ext cx="1611225" cy="1362914"/>
          </a:xfrm>
          <a:prstGeom prst="rect">
            <a:avLst/>
          </a:prstGeom>
          <a:solidFill>
            <a:srgbClr val="FFF6DE"/>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9" name="TextBox 68">
            <a:extLst>
              <a:ext uri="{FF2B5EF4-FFF2-40B4-BE49-F238E27FC236}">
                <a16:creationId xmlns:a16="http://schemas.microsoft.com/office/drawing/2014/main" id="{5A5C7E25-E860-962F-5B81-1D97A41B6FD8}"/>
              </a:ext>
            </a:extLst>
          </p:cNvPr>
          <p:cNvSpPr txBox="1"/>
          <p:nvPr/>
        </p:nvSpPr>
        <p:spPr>
          <a:xfrm>
            <a:off x="597909" y="119108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7 </a:t>
            </a:r>
            <a:endParaRPr lang="en-US" sz="1200">
              <a:solidFill>
                <a:schemeClr val="tx1">
                  <a:lumMod val="65000"/>
                </a:schemeClr>
              </a:solidFill>
              <a:cs typeface="Segoe UI"/>
            </a:endParaRPr>
          </a:p>
        </p:txBody>
      </p:sp>
      <p:sp>
        <p:nvSpPr>
          <p:cNvPr id="70" name="TextBox 69">
            <a:extLst>
              <a:ext uri="{FF2B5EF4-FFF2-40B4-BE49-F238E27FC236}">
                <a16:creationId xmlns:a16="http://schemas.microsoft.com/office/drawing/2014/main" id="{7EB9A1E0-4EA6-47B6-0E20-CE816CFAC17F}"/>
              </a:ext>
            </a:extLst>
          </p:cNvPr>
          <p:cNvSpPr txBox="1"/>
          <p:nvPr/>
        </p:nvSpPr>
        <p:spPr>
          <a:xfrm>
            <a:off x="1363222" y="124961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72" name="TextBox 71">
            <a:extLst>
              <a:ext uri="{FF2B5EF4-FFF2-40B4-BE49-F238E27FC236}">
                <a16:creationId xmlns:a16="http://schemas.microsoft.com/office/drawing/2014/main" id="{AEF570DF-63C8-1873-C6A4-66D42483AF09}"/>
              </a:ext>
            </a:extLst>
          </p:cNvPr>
          <p:cNvSpPr txBox="1"/>
          <p:nvPr/>
        </p:nvSpPr>
        <p:spPr>
          <a:xfrm>
            <a:off x="7693933" y="503207"/>
            <a:ext cx="4024036"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3200">
                <a:hlinkClick r:id="rId3"/>
              </a:rPr>
              <a:t>aka.ms/agentshack-es</a:t>
            </a:r>
            <a:endParaRPr lang="en-US" sz="3000" b="1">
              <a:solidFill>
                <a:srgbClr val="7030A0"/>
              </a:solidFill>
              <a:cs typeface="Segoe UI"/>
            </a:endParaRPr>
          </a:p>
        </p:txBody>
      </p:sp>
      <p:sp>
        <p:nvSpPr>
          <p:cNvPr id="3" name="TextBox 2">
            <a:extLst>
              <a:ext uri="{FF2B5EF4-FFF2-40B4-BE49-F238E27FC236}">
                <a16:creationId xmlns:a16="http://schemas.microsoft.com/office/drawing/2014/main" id="{F387931B-CB7C-2DCE-7C49-050758BCA1E2}"/>
              </a:ext>
            </a:extLst>
          </p:cNvPr>
          <p:cNvSpPr txBox="1"/>
          <p:nvPr/>
        </p:nvSpPr>
        <p:spPr>
          <a:xfrm>
            <a:off x="8584604"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4" name="TextBox 3">
            <a:extLst>
              <a:ext uri="{FF2B5EF4-FFF2-40B4-BE49-F238E27FC236}">
                <a16:creationId xmlns:a16="http://schemas.microsoft.com/office/drawing/2014/main" id="{432F29F6-B333-F931-8ECD-FD1984EC56F7}"/>
              </a:ext>
            </a:extLst>
          </p:cNvPr>
          <p:cNvSpPr txBox="1"/>
          <p:nvPr/>
        </p:nvSpPr>
        <p:spPr>
          <a:xfrm>
            <a:off x="10189584"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33" name="TextBox 232">
            <a:extLst>
              <a:ext uri="{FF2B5EF4-FFF2-40B4-BE49-F238E27FC236}">
                <a16:creationId xmlns:a16="http://schemas.microsoft.com/office/drawing/2014/main" id="{7659E1AA-AEC1-558F-E170-EA4E845CAE44}"/>
              </a:ext>
            </a:extLst>
          </p:cNvPr>
          <p:cNvSpPr txBox="1"/>
          <p:nvPr/>
        </p:nvSpPr>
        <p:spPr>
          <a:xfrm rot="16200000">
            <a:off x="-177330" y="2990368"/>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2</a:t>
            </a:r>
            <a:endParaRPr lang="en-US" sz="2000" err="1"/>
          </a:p>
        </p:txBody>
      </p:sp>
      <p:sp>
        <p:nvSpPr>
          <p:cNvPr id="234" name="Rectangle 233">
            <a:extLst>
              <a:ext uri="{FF2B5EF4-FFF2-40B4-BE49-F238E27FC236}">
                <a16:creationId xmlns:a16="http://schemas.microsoft.com/office/drawing/2014/main" id="{37366A6E-B6C4-4A09-D1A6-A71BE95878B8}"/>
              </a:ext>
            </a:extLst>
          </p:cNvPr>
          <p:cNvSpPr/>
          <p:nvPr/>
        </p:nvSpPr>
        <p:spPr bwMode="auto">
          <a:xfrm>
            <a:off x="2159878" y="2553662"/>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23E19C60-6300-6D81-3D5C-DB68EE6F016A}"/>
              </a:ext>
            </a:extLst>
          </p:cNvPr>
          <p:cNvSpPr/>
          <p:nvPr/>
        </p:nvSpPr>
        <p:spPr bwMode="auto">
          <a:xfrm>
            <a:off x="3695443" y="2553662"/>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0AEB9CEB-5F26-2740-3D41-2B9A9C4F06A0}"/>
              </a:ext>
            </a:extLst>
          </p:cNvPr>
          <p:cNvSpPr/>
          <p:nvPr/>
        </p:nvSpPr>
        <p:spPr bwMode="auto">
          <a:xfrm>
            <a:off x="5322116"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C853990E-82E7-A58D-B3F1-1F3AF678243D}"/>
              </a:ext>
            </a:extLst>
          </p:cNvPr>
          <p:cNvSpPr/>
          <p:nvPr/>
        </p:nvSpPr>
        <p:spPr bwMode="auto">
          <a:xfrm>
            <a:off x="6907376"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03394A0-C6C3-7A3A-BE68-A45E8AA4730D}"/>
              </a:ext>
            </a:extLst>
          </p:cNvPr>
          <p:cNvSpPr/>
          <p:nvPr/>
        </p:nvSpPr>
        <p:spPr bwMode="auto">
          <a:xfrm>
            <a:off x="8492637"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4F53DD89-4225-3B52-19A2-C4856C68B310}"/>
              </a:ext>
            </a:extLst>
          </p:cNvPr>
          <p:cNvSpPr/>
          <p:nvPr/>
        </p:nvSpPr>
        <p:spPr bwMode="auto">
          <a:xfrm>
            <a:off x="10069614" y="2553662"/>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40" name="TextBox 239">
            <a:extLst>
              <a:ext uri="{FF2B5EF4-FFF2-40B4-BE49-F238E27FC236}">
                <a16:creationId xmlns:a16="http://schemas.microsoft.com/office/drawing/2014/main" id="{47E48225-F55C-4969-C59B-ADD1E6B91429}"/>
              </a:ext>
            </a:extLst>
          </p:cNvPr>
          <p:cNvSpPr txBox="1"/>
          <p:nvPr/>
        </p:nvSpPr>
        <p:spPr>
          <a:xfrm>
            <a:off x="2207226"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15 </a:t>
            </a:r>
            <a:endParaRPr lang="en-US" sz="1200">
              <a:solidFill>
                <a:srgbClr val="091F2C"/>
              </a:solidFill>
              <a:cs typeface="Segoe UI"/>
            </a:endParaRPr>
          </a:p>
        </p:txBody>
      </p:sp>
      <p:sp>
        <p:nvSpPr>
          <p:cNvPr id="241" name="TextBox 240">
            <a:extLst>
              <a:ext uri="{FF2B5EF4-FFF2-40B4-BE49-F238E27FC236}">
                <a16:creationId xmlns:a16="http://schemas.microsoft.com/office/drawing/2014/main" id="{E319D070-D11B-E1AB-FC41-7F5655B73425}"/>
              </a:ext>
            </a:extLst>
          </p:cNvPr>
          <p:cNvSpPr txBox="1"/>
          <p:nvPr/>
        </p:nvSpPr>
        <p:spPr>
          <a:xfrm>
            <a:off x="3789204"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16</a:t>
            </a:r>
          </a:p>
        </p:txBody>
      </p:sp>
      <p:sp>
        <p:nvSpPr>
          <p:cNvPr id="242" name="TextBox 241">
            <a:extLst>
              <a:ext uri="{FF2B5EF4-FFF2-40B4-BE49-F238E27FC236}">
                <a16:creationId xmlns:a16="http://schemas.microsoft.com/office/drawing/2014/main" id="{A895C1EB-A3D2-3A00-D769-F51DA84A9517}"/>
              </a:ext>
            </a:extLst>
          </p:cNvPr>
          <p:cNvSpPr txBox="1"/>
          <p:nvPr/>
        </p:nvSpPr>
        <p:spPr>
          <a:xfrm>
            <a:off x="5362899"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17</a:t>
            </a:r>
          </a:p>
        </p:txBody>
      </p:sp>
      <p:sp>
        <p:nvSpPr>
          <p:cNvPr id="243" name="TextBox 242">
            <a:extLst>
              <a:ext uri="{FF2B5EF4-FFF2-40B4-BE49-F238E27FC236}">
                <a16:creationId xmlns:a16="http://schemas.microsoft.com/office/drawing/2014/main" id="{F2BC157E-449F-02D5-A50D-BBA01F500A38}"/>
              </a:ext>
            </a:extLst>
          </p:cNvPr>
          <p:cNvSpPr txBox="1"/>
          <p:nvPr/>
        </p:nvSpPr>
        <p:spPr>
          <a:xfrm>
            <a:off x="6944877"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18</a:t>
            </a:r>
          </a:p>
        </p:txBody>
      </p:sp>
      <p:sp>
        <p:nvSpPr>
          <p:cNvPr id="244" name="TextBox 243">
            <a:extLst>
              <a:ext uri="{FF2B5EF4-FFF2-40B4-BE49-F238E27FC236}">
                <a16:creationId xmlns:a16="http://schemas.microsoft.com/office/drawing/2014/main" id="{781C8F8D-CBBE-5F85-F2E4-FAD1056DF54D}"/>
              </a:ext>
            </a:extLst>
          </p:cNvPr>
          <p:cNvSpPr txBox="1"/>
          <p:nvPr/>
        </p:nvSpPr>
        <p:spPr>
          <a:xfrm>
            <a:off x="8543420"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19</a:t>
            </a:r>
          </a:p>
        </p:txBody>
      </p:sp>
      <p:sp>
        <p:nvSpPr>
          <p:cNvPr id="245" name="TextBox 244">
            <a:extLst>
              <a:ext uri="{FF2B5EF4-FFF2-40B4-BE49-F238E27FC236}">
                <a16:creationId xmlns:a16="http://schemas.microsoft.com/office/drawing/2014/main" id="{469A1BE0-FA91-272F-F8AC-DE5467AA62F3}"/>
              </a:ext>
            </a:extLst>
          </p:cNvPr>
          <p:cNvSpPr txBox="1"/>
          <p:nvPr/>
        </p:nvSpPr>
        <p:spPr>
          <a:xfrm>
            <a:off x="10117115"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20</a:t>
            </a:r>
          </a:p>
        </p:txBody>
      </p:sp>
      <p:sp>
        <p:nvSpPr>
          <p:cNvPr id="246" name="TextBox 245">
            <a:extLst>
              <a:ext uri="{FF2B5EF4-FFF2-40B4-BE49-F238E27FC236}">
                <a16:creationId xmlns:a16="http://schemas.microsoft.com/office/drawing/2014/main" id="{6D6D214B-8B13-788D-9295-ED670984C104}"/>
              </a:ext>
            </a:extLst>
          </p:cNvPr>
          <p:cNvSpPr txBox="1"/>
          <p:nvPr/>
        </p:nvSpPr>
        <p:spPr>
          <a:xfrm>
            <a:off x="2922843" y="2609111"/>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47" name="TextBox 246">
            <a:extLst>
              <a:ext uri="{FF2B5EF4-FFF2-40B4-BE49-F238E27FC236}">
                <a16:creationId xmlns:a16="http://schemas.microsoft.com/office/drawing/2014/main" id="{D20E03E9-23BD-EE52-E619-B59A125F9749}"/>
              </a:ext>
            </a:extLst>
          </p:cNvPr>
          <p:cNvSpPr txBox="1"/>
          <p:nvPr/>
        </p:nvSpPr>
        <p:spPr>
          <a:xfrm>
            <a:off x="4198365"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48" name="TextBox 247">
            <a:extLst>
              <a:ext uri="{FF2B5EF4-FFF2-40B4-BE49-F238E27FC236}">
                <a16:creationId xmlns:a16="http://schemas.microsoft.com/office/drawing/2014/main" id="{4FE04714-8A65-875A-5345-BF40423D8EDE}"/>
              </a:ext>
            </a:extLst>
          </p:cNvPr>
          <p:cNvSpPr txBox="1"/>
          <p:nvPr/>
        </p:nvSpPr>
        <p:spPr>
          <a:xfrm>
            <a:off x="5805191"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49" name="TextBox 248">
            <a:extLst>
              <a:ext uri="{FF2B5EF4-FFF2-40B4-BE49-F238E27FC236}">
                <a16:creationId xmlns:a16="http://schemas.microsoft.com/office/drawing/2014/main" id="{F84E0E95-F561-EF46-C4BD-BC35E0BCAB9F}"/>
              </a:ext>
            </a:extLst>
          </p:cNvPr>
          <p:cNvSpPr txBox="1"/>
          <p:nvPr/>
        </p:nvSpPr>
        <p:spPr>
          <a:xfrm>
            <a:off x="7354039"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50" name="TextBox 249">
            <a:extLst>
              <a:ext uri="{FF2B5EF4-FFF2-40B4-BE49-F238E27FC236}">
                <a16:creationId xmlns:a16="http://schemas.microsoft.com/office/drawing/2014/main" id="{AF0C034A-8C74-9A2B-A50C-E78B1F327829}"/>
              </a:ext>
            </a:extLst>
          </p:cNvPr>
          <p:cNvSpPr txBox="1"/>
          <p:nvPr/>
        </p:nvSpPr>
        <p:spPr>
          <a:xfrm>
            <a:off x="8952582"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51" name="TextBox 250">
            <a:extLst>
              <a:ext uri="{FF2B5EF4-FFF2-40B4-BE49-F238E27FC236}">
                <a16:creationId xmlns:a16="http://schemas.microsoft.com/office/drawing/2014/main" id="{E6782BBA-732B-63E1-E77D-EA1B8387AAB8}"/>
              </a:ext>
            </a:extLst>
          </p:cNvPr>
          <p:cNvSpPr txBox="1"/>
          <p:nvPr/>
        </p:nvSpPr>
        <p:spPr>
          <a:xfrm>
            <a:off x="10526278"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252" name="TextBox 251">
            <a:extLst>
              <a:ext uri="{FF2B5EF4-FFF2-40B4-BE49-F238E27FC236}">
                <a16:creationId xmlns:a16="http://schemas.microsoft.com/office/drawing/2014/main" id="{D9F752AA-8C7C-41DD-4C29-176DBE277035}"/>
              </a:ext>
            </a:extLst>
          </p:cNvPr>
          <p:cNvSpPr txBox="1"/>
          <p:nvPr/>
        </p:nvSpPr>
        <p:spPr>
          <a:xfrm>
            <a:off x="2223791" y="2904734"/>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JS Agents</a:t>
            </a:r>
          </a:p>
          <a:p>
            <a:pPr>
              <a:lnSpc>
                <a:spcPct val="150000"/>
              </a:lnSpc>
            </a:pPr>
            <a:r>
              <a:rPr lang="en-US" sz="1400" b="1">
                <a:cs typeface="Segoe UI"/>
              </a:rPr>
              <a:t>AutoGen</a:t>
            </a:r>
          </a:p>
          <a:p>
            <a:pPr>
              <a:lnSpc>
                <a:spcPct val="150000"/>
              </a:lnSpc>
            </a:pPr>
            <a:r>
              <a:rPr lang="en-US" sz="1400" b="1">
                <a:cs typeface="Segoe UI"/>
              </a:rPr>
              <a:t>.NET Agents</a:t>
            </a:r>
          </a:p>
        </p:txBody>
      </p:sp>
      <p:sp>
        <p:nvSpPr>
          <p:cNvPr id="253" name="TextBox 252">
            <a:extLst>
              <a:ext uri="{FF2B5EF4-FFF2-40B4-BE49-F238E27FC236}">
                <a16:creationId xmlns:a16="http://schemas.microsoft.com/office/drawing/2014/main" id="{A66CC80E-90D4-F9B1-796C-476D422001E8}"/>
              </a:ext>
            </a:extLst>
          </p:cNvPr>
          <p:cNvSpPr txBox="1"/>
          <p:nvPr/>
        </p:nvSpPr>
        <p:spPr>
          <a:xfrm>
            <a:off x="3797486" y="2913017"/>
            <a:ext cx="1584900"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highlight>
                  <a:srgbClr val="FF00FF"/>
                </a:highlight>
                <a:cs typeface="Segoe UI"/>
              </a:rPr>
              <a:t>Azure Agents</a:t>
            </a:r>
          </a:p>
          <a:p>
            <a:pPr>
              <a:lnSpc>
                <a:spcPct val="150000"/>
              </a:lnSpc>
            </a:pPr>
            <a:r>
              <a:rPr lang="en-US" sz="1400" b="1">
                <a:cs typeface="Segoe UI"/>
              </a:rPr>
              <a:t>Cosmos DB</a:t>
            </a:r>
          </a:p>
          <a:p>
            <a:pPr>
              <a:lnSpc>
                <a:spcPct val="150000"/>
              </a:lnSpc>
            </a:pPr>
            <a:r>
              <a:rPr lang="en-US" sz="1400" b="1" err="1">
                <a:cs typeface="Segoe UI"/>
              </a:rPr>
              <a:t>Azure AI Models</a:t>
            </a:r>
          </a:p>
        </p:txBody>
      </p:sp>
      <p:sp>
        <p:nvSpPr>
          <p:cNvPr id="254" name="TextBox 253">
            <a:extLst>
              <a:ext uri="{FF2B5EF4-FFF2-40B4-BE49-F238E27FC236}">
                <a16:creationId xmlns:a16="http://schemas.microsoft.com/office/drawing/2014/main" id="{85CF89A3-665E-B07D-CB97-F7E9785438B5}"/>
              </a:ext>
            </a:extLst>
          </p:cNvPr>
          <p:cNvSpPr txBox="1"/>
          <p:nvPr/>
        </p:nvSpPr>
        <p:spPr>
          <a:xfrm>
            <a:off x="5389081" y="2913017"/>
            <a:ext cx="1627790"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highlight>
                  <a:srgbClr val="FF00FF"/>
                </a:highlight>
                <a:cs typeface="Segoe UI"/>
              </a:rPr>
              <a:t>Azure Models Semantic Kernel </a:t>
            </a:r>
          </a:p>
          <a:p>
            <a:pPr>
              <a:lnSpc>
                <a:spcPct val="150000"/>
              </a:lnSpc>
            </a:pPr>
            <a:r>
              <a:rPr lang="en-US" sz="1400" b="1" err="1">
                <a:cs typeface="Segoe UI"/>
              </a:rPr>
              <a:t>Langchain4J</a:t>
            </a:r>
          </a:p>
        </p:txBody>
      </p:sp>
      <p:sp>
        <p:nvSpPr>
          <p:cNvPr id="255" name="TextBox 254">
            <a:extLst>
              <a:ext uri="{FF2B5EF4-FFF2-40B4-BE49-F238E27FC236}">
                <a16:creationId xmlns:a16="http://schemas.microsoft.com/office/drawing/2014/main" id="{32AA13E1-C167-926F-44F0-E224F8F8B555}"/>
              </a:ext>
            </a:extLst>
          </p:cNvPr>
          <p:cNvSpPr txBox="1"/>
          <p:nvPr/>
        </p:nvSpPr>
        <p:spPr>
          <a:xfrm>
            <a:off x="6990066"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56" name="Rectangle 255">
            <a:extLst>
              <a:ext uri="{FF2B5EF4-FFF2-40B4-BE49-F238E27FC236}">
                <a16:creationId xmlns:a16="http://schemas.microsoft.com/office/drawing/2014/main" id="{3C71C595-0C14-0649-D17B-319D6242A035}"/>
              </a:ext>
            </a:extLst>
          </p:cNvPr>
          <p:cNvSpPr/>
          <p:nvPr/>
        </p:nvSpPr>
        <p:spPr bwMode="auto">
          <a:xfrm>
            <a:off x="553051" y="2553660"/>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57" name="TextBox 256">
            <a:extLst>
              <a:ext uri="{FF2B5EF4-FFF2-40B4-BE49-F238E27FC236}">
                <a16:creationId xmlns:a16="http://schemas.microsoft.com/office/drawing/2014/main" id="{574810E1-54FD-1A4E-766C-19BB5FCBC8BB}"/>
              </a:ext>
            </a:extLst>
          </p:cNvPr>
          <p:cNvSpPr txBox="1"/>
          <p:nvPr/>
        </p:nvSpPr>
        <p:spPr>
          <a:xfrm>
            <a:off x="600399" y="25505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14 </a:t>
            </a:r>
            <a:endParaRPr lang="en-US" sz="1200">
              <a:solidFill>
                <a:schemeClr val="tx1">
                  <a:lumMod val="65000"/>
                </a:schemeClr>
              </a:solidFill>
              <a:cs typeface="Segoe UI"/>
            </a:endParaRPr>
          </a:p>
        </p:txBody>
      </p:sp>
      <p:sp>
        <p:nvSpPr>
          <p:cNvPr id="258" name="TextBox 257">
            <a:extLst>
              <a:ext uri="{FF2B5EF4-FFF2-40B4-BE49-F238E27FC236}">
                <a16:creationId xmlns:a16="http://schemas.microsoft.com/office/drawing/2014/main" id="{6F693437-76B9-F59B-172B-CEC9E751440E}"/>
              </a:ext>
            </a:extLst>
          </p:cNvPr>
          <p:cNvSpPr txBox="1"/>
          <p:nvPr/>
        </p:nvSpPr>
        <p:spPr>
          <a:xfrm>
            <a:off x="1365712" y="260910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259" name="TextBox 258">
            <a:extLst>
              <a:ext uri="{FF2B5EF4-FFF2-40B4-BE49-F238E27FC236}">
                <a16:creationId xmlns:a16="http://schemas.microsoft.com/office/drawing/2014/main" id="{A3F40C04-CCAD-61CA-28CB-04D699BD4642}"/>
              </a:ext>
            </a:extLst>
          </p:cNvPr>
          <p:cNvSpPr txBox="1"/>
          <p:nvPr/>
        </p:nvSpPr>
        <p:spPr>
          <a:xfrm>
            <a:off x="8587094"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60" name="TextBox 259">
            <a:extLst>
              <a:ext uri="{FF2B5EF4-FFF2-40B4-BE49-F238E27FC236}">
                <a16:creationId xmlns:a16="http://schemas.microsoft.com/office/drawing/2014/main" id="{B866844A-09A3-3854-D0A5-52B85F865FB0}"/>
              </a:ext>
            </a:extLst>
          </p:cNvPr>
          <p:cNvSpPr txBox="1"/>
          <p:nvPr/>
        </p:nvSpPr>
        <p:spPr>
          <a:xfrm>
            <a:off x="10192074"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61" name="TextBox 260">
            <a:extLst>
              <a:ext uri="{FF2B5EF4-FFF2-40B4-BE49-F238E27FC236}">
                <a16:creationId xmlns:a16="http://schemas.microsoft.com/office/drawing/2014/main" id="{0BBB4C6B-48D2-3104-B76A-9AF3BF669B05}"/>
              </a:ext>
            </a:extLst>
          </p:cNvPr>
          <p:cNvSpPr txBox="1"/>
          <p:nvPr/>
        </p:nvSpPr>
        <p:spPr>
          <a:xfrm rot="16200000">
            <a:off x="-176126" y="4356364"/>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3</a:t>
            </a:r>
            <a:endParaRPr lang="en-US" sz="2000" err="1"/>
          </a:p>
        </p:txBody>
      </p:sp>
      <p:sp>
        <p:nvSpPr>
          <p:cNvPr id="262" name="Rectangle 261">
            <a:extLst>
              <a:ext uri="{FF2B5EF4-FFF2-40B4-BE49-F238E27FC236}">
                <a16:creationId xmlns:a16="http://schemas.microsoft.com/office/drawing/2014/main" id="{305162BB-E2D3-5DB7-B232-214F764D6EF7}"/>
              </a:ext>
            </a:extLst>
          </p:cNvPr>
          <p:cNvSpPr/>
          <p:nvPr/>
        </p:nvSpPr>
        <p:spPr bwMode="auto">
          <a:xfrm>
            <a:off x="2161082" y="3919658"/>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2A213-D67E-A90F-7EAC-662772B8127C}"/>
              </a:ext>
            </a:extLst>
          </p:cNvPr>
          <p:cNvSpPr/>
          <p:nvPr/>
        </p:nvSpPr>
        <p:spPr bwMode="auto">
          <a:xfrm>
            <a:off x="3696647" y="3919658"/>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72AD84D0-BF00-70F2-97F3-BFD85AFF31D2}"/>
              </a:ext>
            </a:extLst>
          </p:cNvPr>
          <p:cNvSpPr/>
          <p:nvPr/>
        </p:nvSpPr>
        <p:spPr bwMode="auto">
          <a:xfrm>
            <a:off x="5323320"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CC3C5893-EF57-E328-0BE4-AA82DD970AFA}"/>
              </a:ext>
            </a:extLst>
          </p:cNvPr>
          <p:cNvSpPr/>
          <p:nvPr/>
        </p:nvSpPr>
        <p:spPr bwMode="auto">
          <a:xfrm>
            <a:off x="6908580"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6" name="Rectangle 265">
            <a:extLst>
              <a:ext uri="{FF2B5EF4-FFF2-40B4-BE49-F238E27FC236}">
                <a16:creationId xmlns:a16="http://schemas.microsoft.com/office/drawing/2014/main" id="{97E99D2C-35B5-B0F6-887B-1969118112AC}"/>
              </a:ext>
            </a:extLst>
          </p:cNvPr>
          <p:cNvSpPr/>
          <p:nvPr/>
        </p:nvSpPr>
        <p:spPr bwMode="auto">
          <a:xfrm>
            <a:off x="8493841"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00D728DC-0EB6-9070-344D-8167D4D7BE41}"/>
              </a:ext>
            </a:extLst>
          </p:cNvPr>
          <p:cNvSpPr/>
          <p:nvPr/>
        </p:nvSpPr>
        <p:spPr bwMode="auto">
          <a:xfrm>
            <a:off x="10070818" y="3919658"/>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8" name="TextBox 267">
            <a:extLst>
              <a:ext uri="{FF2B5EF4-FFF2-40B4-BE49-F238E27FC236}">
                <a16:creationId xmlns:a16="http://schemas.microsoft.com/office/drawing/2014/main" id="{0FA81920-C6F2-EE14-A225-0BF4EFF970A0}"/>
              </a:ext>
            </a:extLst>
          </p:cNvPr>
          <p:cNvSpPr txBox="1"/>
          <p:nvPr/>
        </p:nvSpPr>
        <p:spPr>
          <a:xfrm>
            <a:off x="2208430"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22 </a:t>
            </a:r>
            <a:endParaRPr lang="en-US" sz="1200">
              <a:solidFill>
                <a:srgbClr val="091F2C"/>
              </a:solidFill>
              <a:cs typeface="Segoe UI"/>
            </a:endParaRPr>
          </a:p>
        </p:txBody>
      </p:sp>
      <p:sp>
        <p:nvSpPr>
          <p:cNvPr id="269" name="TextBox 268">
            <a:extLst>
              <a:ext uri="{FF2B5EF4-FFF2-40B4-BE49-F238E27FC236}">
                <a16:creationId xmlns:a16="http://schemas.microsoft.com/office/drawing/2014/main" id="{5E38869F-34F1-4911-EA9A-11F600768AD3}"/>
              </a:ext>
            </a:extLst>
          </p:cNvPr>
          <p:cNvSpPr txBox="1"/>
          <p:nvPr/>
        </p:nvSpPr>
        <p:spPr>
          <a:xfrm>
            <a:off x="3790408"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23</a:t>
            </a:r>
          </a:p>
        </p:txBody>
      </p:sp>
      <p:sp>
        <p:nvSpPr>
          <p:cNvPr id="270" name="TextBox 269">
            <a:extLst>
              <a:ext uri="{FF2B5EF4-FFF2-40B4-BE49-F238E27FC236}">
                <a16:creationId xmlns:a16="http://schemas.microsoft.com/office/drawing/2014/main" id="{8E8FDD0D-5353-8180-04DB-3EAD11CCE7C0}"/>
              </a:ext>
            </a:extLst>
          </p:cNvPr>
          <p:cNvSpPr txBox="1"/>
          <p:nvPr/>
        </p:nvSpPr>
        <p:spPr>
          <a:xfrm>
            <a:off x="5364103"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24</a:t>
            </a:r>
          </a:p>
        </p:txBody>
      </p:sp>
      <p:sp>
        <p:nvSpPr>
          <p:cNvPr id="271" name="TextBox 270">
            <a:extLst>
              <a:ext uri="{FF2B5EF4-FFF2-40B4-BE49-F238E27FC236}">
                <a16:creationId xmlns:a16="http://schemas.microsoft.com/office/drawing/2014/main" id="{FB36537F-92F8-1411-50CC-A588BBD949EC}"/>
              </a:ext>
            </a:extLst>
          </p:cNvPr>
          <p:cNvSpPr txBox="1"/>
          <p:nvPr/>
        </p:nvSpPr>
        <p:spPr>
          <a:xfrm>
            <a:off x="6946081"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25</a:t>
            </a:r>
          </a:p>
        </p:txBody>
      </p:sp>
      <p:sp>
        <p:nvSpPr>
          <p:cNvPr id="272" name="TextBox 271">
            <a:extLst>
              <a:ext uri="{FF2B5EF4-FFF2-40B4-BE49-F238E27FC236}">
                <a16:creationId xmlns:a16="http://schemas.microsoft.com/office/drawing/2014/main" id="{B4D23BCB-865E-F0F5-11D3-E205885DCEC2}"/>
              </a:ext>
            </a:extLst>
          </p:cNvPr>
          <p:cNvSpPr txBox="1"/>
          <p:nvPr/>
        </p:nvSpPr>
        <p:spPr>
          <a:xfrm>
            <a:off x="8544624"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26</a:t>
            </a:r>
          </a:p>
        </p:txBody>
      </p:sp>
      <p:sp>
        <p:nvSpPr>
          <p:cNvPr id="273" name="TextBox 272">
            <a:extLst>
              <a:ext uri="{FF2B5EF4-FFF2-40B4-BE49-F238E27FC236}">
                <a16:creationId xmlns:a16="http://schemas.microsoft.com/office/drawing/2014/main" id="{874F6C50-DD66-D7B3-7DB4-66073A0DFC4C}"/>
              </a:ext>
            </a:extLst>
          </p:cNvPr>
          <p:cNvSpPr txBox="1"/>
          <p:nvPr/>
        </p:nvSpPr>
        <p:spPr>
          <a:xfrm>
            <a:off x="10118319"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27</a:t>
            </a:r>
          </a:p>
        </p:txBody>
      </p:sp>
      <p:sp>
        <p:nvSpPr>
          <p:cNvPr id="274" name="TextBox 273">
            <a:extLst>
              <a:ext uri="{FF2B5EF4-FFF2-40B4-BE49-F238E27FC236}">
                <a16:creationId xmlns:a16="http://schemas.microsoft.com/office/drawing/2014/main" id="{FF65B659-8FA5-78B1-3462-C4270C4B6561}"/>
              </a:ext>
            </a:extLst>
          </p:cNvPr>
          <p:cNvSpPr txBox="1"/>
          <p:nvPr/>
        </p:nvSpPr>
        <p:spPr>
          <a:xfrm>
            <a:off x="2924047" y="397510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75" name="TextBox 274">
            <a:extLst>
              <a:ext uri="{FF2B5EF4-FFF2-40B4-BE49-F238E27FC236}">
                <a16:creationId xmlns:a16="http://schemas.microsoft.com/office/drawing/2014/main" id="{2FAABDFD-0B23-ADA1-4C12-C0A968EBA6DD}"/>
              </a:ext>
            </a:extLst>
          </p:cNvPr>
          <p:cNvSpPr txBox="1"/>
          <p:nvPr/>
        </p:nvSpPr>
        <p:spPr>
          <a:xfrm>
            <a:off x="4199569"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76" name="TextBox 275">
            <a:extLst>
              <a:ext uri="{FF2B5EF4-FFF2-40B4-BE49-F238E27FC236}">
                <a16:creationId xmlns:a16="http://schemas.microsoft.com/office/drawing/2014/main" id="{183FF364-8AC5-F6E0-5688-963F83418921}"/>
              </a:ext>
            </a:extLst>
          </p:cNvPr>
          <p:cNvSpPr txBox="1"/>
          <p:nvPr/>
        </p:nvSpPr>
        <p:spPr>
          <a:xfrm>
            <a:off x="5806395"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7" name="TextBox 276">
            <a:extLst>
              <a:ext uri="{FF2B5EF4-FFF2-40B4-BE49-F238E27FC236}">
                <a16:creationId xmlns:a16="http://schemas.microsoft.com/office/drawing/2014/main" id="{5CC4C1B1-0840-AE56-B429-CE45EDAD76D8}"/>
              </a:ext>
            </a:extLst>
          </p:cNvPr>
          <p:cNvSpPr txBox="1"/>
          <p:nvPr/>
        </p:nvSpPr>
        <p:spPr>
          <a:xfrm>
            <a:off x="7355243"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78" name="TextBox 277">
            <a:extLst>
              <a:ext uri="{FF2B5EF4-FFF2-40B4-BE49-F238E27FC236}">
                <a16:creationId xmlns:a16="http://schemas.microsoft.com/office/drawing/2014/main" id="{86526514-6B4B-772B-5497-DD62C024BA42}"/>
              </a:ext>
            </a:extLst>
          </p:cNvPr>
          <p:cNvSpPr txBox="1"/>
          <p:nvPr/>
        </p:nvSpPr>
        <p:spPr>
          <a:xfrm>
            <a:off x="8953786"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79" name="TextBox 278">
            <a:extLst>
              <a:ext uri="{FF2B5EF4-FFF2-40B4-BE49-F238E27FC236}">
                <a16:creationId xmlns:a16="http://schemas.microsoft.com/office/drawing/2014/main" id="{3A6AFFE4-9034-0FD9-8EC7-3187B9EDE82E}"/>
              </a:ext>
            </a:extLst>
          </p:cNvPr>
          <p:cNvSpPr txBox="1"/>
          <p:nvPr/>
        </p:nvSpPr>
        <p:spPr>
          <a:xfrm>
            <a:off x="10527482"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280" name="TextBox 279">
            <a:extLst>
              <a:ext uri="{FF2B5EF4-FFF2-40B4-BE49-F238E27FC236}">
                <a16:creationId xmlns:a16="http://schemas.microsoft.com/office/drawing/2014/main" id="{254F1A7C-D839-549A-C2D0-44095DE68E64}"/>
              </a:ext>
            </a:extLst>
          </p:cNvPr>
          <p:cNvSpPr txBox="1"/>
          <p:nvPr/>
        </p:nvSpPr>
        <p:spPr>
          <a:xfrm>
            <a:off x="2224995" y="4270730"/>
            <a:ext cx="1622516"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highlight>
                  <a:srgbClr val="FF00FF"/>
                </a:highlight>
                <a:cs typeface="Segoe UI"/>
              </a:rPr>
              <a:t>GitHub Models</a:t>
            </a:r>
          </a:p>
          <a:p>
            <a:pPr>
              <a:lnSpc>
                <a:spcPct val="150000"/>
              </a:lnSpc>
            </a:pPr>
            <a:r>
              <a:rPr lang="en-US" sz="1400" b="1">
                <a:cs typeface="Segoe UI"/>
              </a:rPr>
              <a:t>Prompty</a:t>
            </a:r>
          </a:p>
          <a:p>
            <a:pPr>
              <a:lnSpc>
                <a:spcPct val="150000"/>
              </a:lnSpc>
            </a:pPr>
            <a:r>
              <a:rPr lang="en-US" sz="1400" b="1">
                <a:cs typeface="Segoe UI"/>
              </a:rPr>
              <a:t>Azure SQL</a:t>
            </a:r>
          </a:p>
        </p:txBody>
      </p:sp>
      <p:sp>
        <p:nvSpPr>
          <p:cNvPr id="281" name="TextBox 280">
            <a:extLst>
              <a:ext uri="{FF2B5EF4-FFF2-40B4-BE49-F238E27FC236}">
                <a16:creationId xmlns:a16="http://schemas.microsoft.com/office/drawing/2014/main" id="{29D9BEC2-7D7F-DBED-9E66-57EDBE2DAA93}"/>
              </a:ext>
            </a:extLst>
          </p:cNvPr>
          <p:cNvSpPr txBox="1"/>
          <p:nvPr/>
        </p:nvSpPr>
        <p:spPr>
          <a:xfrm>
            <a:off x="3798690" y="4279013"/>
            <a:ext cx="1739961"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highlight>
                  <a:srgbClr val="FF00FF"/>
                </a:highlight>
                <a:cs typeface="Segoe UI"/>
              </a:rPr>
              <a:t>Agentes Grupales</a:t>
            </a:r>
          </a:p>
          <a:p>
            <a:pPr>
              <a:lnSpc>
                <a:spcPct val="150000"/>
              </a:lnSpc>
            </a:pPr>
            <a:r>
              <a:rPr lang="en-US" sz="1400" b="1">
                <a:highlight>
                  <a:srgbClr val="FF00FF"/>
                </a:highlight>
                <a:cs typeface="Segoe UI"/>
              </a:rPr>
              <a:t>VoiceRAG</a:t>
            </a:r>
          </a:p>
          <a:p>
            <a:pPr>
              <a:lnSpc>
                <a:spcPct val="150000"/>
              </a:lnSpc>
            </a:pPr>
            <a:r>
              <a:rPr lang="en-US" sz="1400" b="1">
                <a:cs typeface="Segoe UI"/>
              </a:rPr>
              <a:t>PostgreSQL</a:t>
            </a:r>
            <a:endParaRPr lang="en-US" sz="1400" b="1" err="1">
              <a:cs typeface="Segoe UI"/>
            </a:endParaRPr>
          </a:p>
        </p:txBody>
      </p:sp>
      <p:sp>
        <p:nvSpPr>
          <p:cNvPr id="282" name="TextBox 281">
            <a:extLst>
              <a:ext uri="{FF2B5EF4-FFF2-40B4-BE49-F238E27FC236}">
                <a16:creationId xmlns:a16="http://schemas.microsoft.com/office/drawing/2014/main" id="{A460836D-CC61-B16A-07E7-CD3AD9975C8C}"/>
              </a:ext>
            </a:extLst>
          </p:cNvPr>
          <p:cNvSpPr txBox="1"/>
          <p:nvPr/>
        </p:nvSpPr>
        <p:spPr>
          <a:xfrm>
            <a:off x="5446929" y="4279013"/>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cs typeface="Segoe UI"/>
              </a:rPr>
              <a:t>Azure Functions</a:t>
            </a:r>
          </a:p>
          <a:p>
            <a:pPr>
              <a:lnSpc>
                <a:spcPct val="150000"/>
              </a:lnSpc>
            </a:pPr>
            <a:r>
              <a:rPr lang="en-US" sz="1400" b="1" err="1">
                <a:cs typeface="Segoe UI"/>
              </a:rPr>
              <a:t>Real-time ACS</a:t>
            </a:r>
          </a:p>
          <a:p>
            <a:pPr>
              <a:lnSpc>
                <a:spcPct val="150000"/>
              </a:lnSpc>
            </a:pPr>
            <a:r>
              <a:rPr lang="en-US" sz="1400" b="1" err="1">
                <a:cs typeface="Segoe UI"/>
              </a:rPr>
              <a:t>Robotic agents</a:t>
            </a:r>
          </a:p>
        </p:txBody>
      </p:sp>
      <p:sp>
        <p:nvSpPr>
          <p:cNvPr id="283" name="TextBox 282">
            <a:extLst>
              <a:ext uri="{FF2B5EF4-FFF2-40B4-BE49-F238E27FC236}">
                <a16:creationId xmlns:a16="http://schemas.microsoft.com/office/drawing/2014/main" id="{B4BDC22C-FE46-322F-FB40-21C6C2BEED09}"/>
              </a:ext>
            </a:extLst>
          </p:cNvPr>
          <p:cNvSpPr txBox="1"/>
          <p:nvPr/>
        </p:nvSpPr>
        <p:spPr>
          <a:xfrm>
            <a:off x="6991270"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4" name="Rectangle 283">
            <a:extLst>
              <a:ext uri="{FF2B5EF4-FFF2-40B4-BE49-F238E27FC236}">
                <a16:creationId xmlns:a16="http://schemas.microsoft.com/office/drawing/2014/main" id="{BB7F91F2-214C-C25D-5B93-FD62DCC3B81C}"/>
              </a:ext>
            </a:extLst>
          </p:cNvPr>
          <p:cNvSpPr/>
          <p:nvPr/>
        </p:nvSpPr>
        <p:spPr bwMode="auto">
          <a:xfrm>
            <a:off x="554255" y="3919656"/>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85" name="TextBox 284">
            <a:extLst>
              <a:ext uri="{FF2B5EF4-FFF2-40B4-BE49-F238E27FC236}">
                <a16:creationId xmlns:a16="http://schemas.microsoft.com/office/drawing/2014/main" id="{48CCC2F2-1D5C-5401-0FBA-B01F437DD601}"/>
              </a:ext>
            </a:extLst>
          </p:cNvPr>
          <p:cNvSpPr txBox="1"/>
          <p:nvPr/>
        </p:nvSpPr>
        <p:spPr>
          <a:xfrm>
            <a:off x="601603" y="3916574"/>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21 </a:t>
            </a:r>
            <a:endParaRPr lang="en-US" sz="1200">
              <a:solidFill>
                <a:schemeClr val="tx1">
                  <a:lumMod val="65000"/>
                </a:schemeClr>
              </a:solidFill>
              <a:cs typeface="Segoe UI"/>
            </a:endParaRPr>
          </a:p>
        </p:txBody>
      </p:sp>
      <p:sp>
        <p:nvSpPr>
          <p:cNvPr id="286" name="TextBox 285">
            <a:extLst>
              <a:ext uri="{FF2B5EF4-FFF2-40B4-BE49-F238E27FC236}">
                <a16:creationId xmlns:a16="http://schemas.microsoft.com/office/drawing/2014/main" id="{26887219-2499-431C-DF83-FD4D0C29B1BC}"/>
              </a:ext>
            </a:extLst>
          </p:cNvPr>
          <p:cNvSpPr txBox="1"/>
          <p:nvPr/>
        </p:nvSpPr>
        <p:spPr>
          <a:xfrm>
            <a:off x="1366916" y="3975105"/>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287" name="TextBox 286">
            <a:extLst>
              <a:ext uri="{FF2B5EF4-FFF2-40B4-BE49-F238E27FC236}">
                <a16:creationId xmlns:a16="http://schemas.microsoft.com/office/drawing/2014/main" id="{B3B15CC8-667E-6DD9-F918-ACB970CB3817}"/>
              </a:ext>
            </a:extLst>
          </p:cNvPr>
          <p:cNvSpPr txBox="1"/>
          <p:nvPr/>
        </p:nvSpPr>
        <p:spPr>
          <a:xfrm>
            <a:off x="8588298"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8" name="TextBox 287">
            <a:extLst>
              <a:ext uri="{FF2B5EF4-FFF2-40B4-BE49-F238E27FC236}">
                <a16:creationId xmlns:a16="http://schemas.microsoft.com/office/drawing/2014/main" id="{3FAACF51-B344-C2C9-5E74-9E59DFD537D4}"/>
              </a:ext>
            </a:extLst>
          </p:cNvPr>
          <p:cNvSpPr txBox="1"/>
          <p:nvPr/>
        </p:nvSpPr>
        <p:spPr>
          <a:xfrm>
            <a:off x="10193278"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9" name="TextBox 288">
            <a:extLst>
              <a:ext uri="{FF2B5EF4-FFF2-40B4-BE49-F238E27FC236}">
                <a16:creationId xmlns:a16="http://schemas.microsoft.com/office/drawing/2014/main" id="{1440EBB7-936C-1CE4-1B00-35361E21A0C0}"/>
              </a:ext>
            </a:extLst>
          </p:cNvPr>
          <p:cNvSpPr txBox="1"/>
          <p:nvPr/>
        </p:nvSpPr>
        <p:spPr>
          <a:xfrm rot="16200000">
            <a:off x="-179820" y="5709425"/>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4</a:t>
            </a:r>
            <a:endParaRPr lang="en-US" sz="2000" err="1"/>
          </a:p>
        </p:txBody>
      </p:sp>
      <p:sp>
        <p:nvSpPr>
          <p:cNvPr id="290" name="Rectangle 289">
            <a:extLst>
              <a:ext uri="{FF2B5EF4-FFF2-40B4-BE49-F238E27FC236}">
                <a16:creationId xmlns:a16="http://schemas.microsoft.com/office/drawing/2014/main" id="{0FEFB89B-1A8A-07C0-04C6-5B5DFBF0DF85}"/>
              </a:ext>
            </a:extLst>
          </p:cNvPr>
          <p:cNvSpPr/>
          <p:nvPr/>
        </p:nvSpPr>
        <p:spPr bwMode="auto">
          <a:xfrm>
            <a:off x="2157388" y="5272719"/>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91" name="Rectangle 290">
            <a:extLst>
              <a:ext uri="{FF2B5EF4-FFF2-40B4-BE49-F238E27FC236}">
                <a16:creationId xmlns:a16="http://schemas.microsoft.com/office/drawing/2014/main" id="{AAF54708-3E50-B1DE-AA99-59DA077A513D}"/>
              </a:ext>
            </a:extLst>
          </p:cNvPr>
          <p:cNvSpPr/>
          <p:nvPr/>
        </p:nvSpPr>
        <p:spPr bwMode="auto">
          <a:xfrm>
            <a:off x="3692953" y="5272719"/>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96" name="TextBox 295">
            <a:extLst>
              <a:ext uri="{FF2B5EF4-FFF2-40B4-BE49-F238E27FC236}">
                <a16:creationId xmlns:a16="http://schemas.microsoft.com/office/drawing/2014/main" id="{CE9B4063-388B-D00C-CE22-7685F6D2CD66}"/>
              </a:ext>
            </a:extLst>
          </p:cNvPr>
          <p:cNvSpPr txBox="1"/>
          <p:nvPr/>
        </p:nvSpPr>
        <p:spPr>
          <a:xfrm>
            <a:off x="2204736" y="5269637"/>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29 </a:t>
            </a:r>
            <a:endParaRPr lang="en-US" sz="1200">
              <a:solidFill>
                <a:srgbClr val="091F2C"/>
              </a:solidFill>
              <a:cs typeface="Segoe UI"/>
            </a:endParaRPr>
          </a:p>
        </p:txBody>
      </p:sp>
      <p:sp>
        <p:nvSpPr>
          <p:cNvPr id="297" name="TextBox 296">
            <a:extLst>
              <a:ext uri="{FF2B5EF4-FFF2-40B4-BE49-F238E27FC236}">
                <a16:creationId xmlns:a16="http://schemas.microsoft.com/office/drawing/2014/main" id="{412C6823-F35F-02F7-278C-8FE6818EA2CD}"/>
              </a:ext>
            </a:extLst>
          </p:cNvPr>
          <p:cNvSpPr txBox="1"/>
          <p:nvPr/>
        </p:nvSpPr>
        <p:spPr>
          <a:xfrm>
            <a:off x="3786714" y="5269637"/>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30</a:t>
            </a:r>
          </a:p>
        </p:txBody>
      </p:sp>
      <p:sp>
        <p:nvSpPr>
          <p:cNvPr id="302" name="TextBox 301">
            <a:extLst>
              <a:ext uri="{FF2B5EF4-FFF2-40B4-BE49-F238E27FC236}">
                <a16:creationId xmlns:a16="http://schemas.microsoft.com/office/drawing/2014/main" id="{839ED85F-14A6-B694-FEAD-1CD89DA4CF7E}"/>
              </a:ext>
            </a:extLst>
          </p:cNvPr>
          <p:cNvSpPr txBox="1"/>
          <p:nvPr/>
        </p:nvSpPr>
        <p:spPr>
          <a:xfrm>
            <a:off x="2920353" y="5328168"/>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303" name="TextBox 302">
            <a:extLst>
              <a:ext uri="{FF2B5EF4-FFF2-40B4-BE49-F238E27FC236}">
                <a16:creationId xmlns:a16="http://schemas.microsoft.com/office/drawing/2014/main" id="{CB645DAB-AD6B-4F97-75B4-079AAFB558C4}"/>
              </a:ext>
            </a:extLst>
          </p:cNvPr>
          <p:cNvSpPr txBox="1"/>
          <p:nvPr/>
        </p:nvSpPr>
        <p:spPr>
          <a:xfrm>
            <a:off x="4195875" y="5328168"/>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308" name="TextBox 307">
            <a:extLst>
              <a:ext uri="{FF2B5EF4-FFF2-40B4-BE49-F238E27FC236}">
                <a16:creationId xmlns:a16="http://schemas.microsoft.com/office/drawing/2014/main" id="{6AA9D7F2-DE09-380A-424D-A6FE5DCB2855}"/>
              </a:ext>
            </a:extLst>
          </p:cNvPr>
          <p:cNvSpPr txBox="1"/>
          <p:nvPr/>
        </p:nvSpPr>
        <p:spPr>
          <a:xfrm>
            <a:off x="2221301" y="5623791"/>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Responsible AI</a:t>
            </a:r>
          </a:p>
          <a:p>
            <a:pPr>
              <a:lnSpc>
                <a:spcPct val="150000"/>
              </a:lnSpc>
            </a:pPr>
            <a:r>
              <a:rPr lang="en-US" sz="1400" b="1">
                <a:cs typeface="Segoe UI"/>
              </a:rPr>
              <a:t>Securing Agents</a:t>
            </a:r>
          </a:p>
          <a:p>
            <a:pPr>
              <a:lnSpc>
                <a:spcPct val="150000"/>
              </a:lnSpc>
            </a:pPr>
            <a:r>
              <a:rPr lang="en-US" sz="1400" b="1">
                <a:cs typeface="Segoe UI"/>
              </a:rPr>
              <a:t>Evaluation</a:t>
            </a:r>
          </a:p>
        </p:txBody>
      </p:sp>
      <p:sp>
        <p:nvSpPr>
          <p:cNvPr id="309" name="TextBox 308">
            <a:extLst>
              <a:ext uri="{FF2B5EF4-FFF2-40B4-BE49-F238E27FC236}">
                <a16:creationId xmlns:a16="http://schemas.microsoft.com/office/drawing/2014/main" id="{BEAEF668-E82E-5D72-9878-0B2198C13D89}"/>
              </a:ext>
            </a:extLst>
          </p:cNvPr>
          <p:cNvSpPr txBox="1"/>
          <p:nvPr/>
        </p:nvSpPr>
        <p:spPr>
          <a:xfrm>
            <a:off x="3794996" y="5632074"/>
            <a:ext cx="1421849" cy="6061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Envía tu hack!</a:t>
            </a:r>
          </a:p>
          <a:p>
            <a:pPr>
              <a:lnSpc>
                <a:spcPct val="150000"/>
              </a:lnSpc>
            </a:pPr>
            <a:r>
              <a:rPr lang="en-US" sz="1400" b="1">
                <a:cs typeface="Segoe UI"/>
              </a:rPr>
              <a:t>11:59 PM PT</a:t>
            </a:r>
            <a:endParaRPr lang="en-US" sz="1400" b="1" err="1">
              <a:cs typeface="Segoe UI"/>
            </a:endParaRPr>
          </a:p>
        </p:txBody>
      </p:sp>
      <p:sp>
        <p:nvSpPr>
          <p:cNvPr id="312" name="Rectangle 311">
            <a:extLst>
              <a:ext uri="{FF2B5EF4-FFF2-40B4-BE49-F238E27FC236}">
                <a16:creationId xmlns:a16="http://schemas.microsoft.com/office/drawing/2014/main" id="{083AA9FF-9231-B0D4-42F7-6E1E39CB212E}"/>
              </a:ext>
            </a:extLst>
          </p:cNvPr>
          <p:cNvSpPr/>
          <p:nvPr/>
        </p:nvSpPr>
        <p:spPr bwMode="auto">
          <a:xfrm>
            <a:off x="550561" y="5272717"/>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13" name="TextBox 312">
            <a:extLst>
              <a:ext uri="{FF2B5EF4-FFF2-40B4-BE49-F238E27FC236}">
                <a16:creationId xmlns:a16="http://schemas.microsoft.com/office/drawing/2014/main" id="{45BFDB87-F908-B6E9-E889-4DE4D50A9071}"/>
              </a:ext>
            </a:extLst>
          </p:cNvPr>
          <p:cNvSpPr txBox="1"/>
          <p:nvPr/>
        </p:nvSpPr>
        <p:spPr>
          <a:xfrm>
            <a:off x="597909" y="5269635"/>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28 </a:t>
            </a:r>
            <a:endParaRPr lang="en-US" sz="1200">
              <a:solidFill>
                <a:schemeClr val="tx1">
                  <a:lumMod val="65000"/>
                </a:schemeClr>
              </a:solidFill>
              <a:cs typeface="Segoe UI"/>
            </a:endParaRPr>
          </a:p>
        </p:txBody>
      </p:sp>
      <p:sp>
        <p:nvSpPr>
          <p:cNvPr id="314" name="TextBox 313">
            <a:extLst>
              <a:ext uri="{FF2B5EF4-FFF2-40B4-BE49-F238E27FC236}">
                <a16:creationId xmlns:a16="http://schemas.microsoft.com/office/drawing/2014/main" id="{8862DD33-7895-C61E-921D-38B26D8E3507}"/>
              </a:ext>
            </a:extLst>
          </p:cNvPr>
          <p:cNvSpPr txBox="1"/>
          <p:nvPr/>
        </p:nvSpPr>
        <p:spPr>
          <a:xfrm>
            <a:off x="1363222" y="5328166"/>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317" name="TextBox 316">
            <a:extLst>
              <a:ext uri="{FF2B5EF4-FFF2-40B4-BE49-F238E27FC236}">
                <a16:creationId xmlns:a16="http://schemas.microsoft.com/office/drawing/2014/main" id="{0E8A7B2D-9103-1C26-6879-49BEA1343888}"/>
              </a:ext>
            </a:extLst>
          </p:cNvPr>
          <p:cNvSpPr txBox="1"/>
          <p:nvPr/>
        </p:nvSpPr>
        <p:spPr>
          <a:xfrm>
            <a:off x="644205" y="4265651"/>
            <a:ext cx="1421849" cy="2830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Llamaindex.TS</a:t>
            </a:r>
          </a:p>
        </p:txBody>
      </p:sp>
      <p:sp>
        <p:nvSpPr>
          <p:cNvPr id="318" name="TextBox 317">
            <a:extLst>
              <a:ext uri="{FF2B5EF4-FFF2-40B4-BE49-F238E27FC236}">
                <a16:creationId xmlns:a16="http://schemas.microsoft.com/office/drawing/2014/main" id="{502C62AA-AAAA-D08F-9F7C-BBF04BAA2461}"/>
              </a:ext>
            </a:extLst>
          </p:cNvPr>
          <p:cNvSpPr txBox="1"/>
          <p:nvPr/>
        </p:nvSpPr>
        <p:spPr>
          <a:xfrm>
            <a:off x="638769" y="5608383"/>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319" name="TextBox 318">
            <a:extLst>
              <a:ext uri="{FF2B5EF4-FFF2-40B4-BE49-F238E27FC236}">
                <a16:creationId xmlns:a16="http://schemas.microsoft.com/office/drawing/2014/main" id="{D3E273DB-DC3A-4BBD-635C-97758FBF2190}"/>
              </a:ext>
            </a:extLst>
          </p:cNvPr>
          <p:cNvSpPr txBox="1"/>
          <p:nvPr/>
        </p:nvSpPr>
        <p:spPr>
          <a:xfrm>
            <a:off x="637094" y="2845802"/>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320" name="TextBox 319">
            <a:extLst>
              <a:ext uri="{FF2B5EF4-FFF2-40B4-BE49-F238E27FC236}">
                <a16:creationId xmlns:a16="http://schemas.microsoft.com/office/drawing/2014/main" id="{86E9ECBF-2543-30EA-3228-B30B8786CA95}"/>
              </a:ext>
            </a:extLst>
          </p:cNvPr>
          <p:cNvSpPr txBox="1"/>
          <p:nvPr/>
        </p:nvSpPr>
        <p:spPr>
          <a:xfrm>
            <a:off x="5443235" y="5392559"/>
            <a:ext cx="6609428" cy="152381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a:cs typeface="Segoe UI"/>
              </a:rPr>
              <a:t>También hay un horario de atención en Discord durante la semana.</a:t>
            </a:r>
          </a:p>
          <a:p>
            <a:pPr>
              <a:lnSpc>
                <a:spcPct val="150000"/>
              </a:lnSpc>
            </a:pPr>
            <a:r>
              <a:rPr lang="en-US" sz="2000">
                <a:cs typeface="Segoe UI"/>
                <a:hlinkClick r:id="rId4"/>
              </a:rPr>
              <a:t>aka.ms/agentshack/discord</a:t>
            </a:r>
            <a:endParaRPr lang="en-US" sz="2000">
              <a:cs typeface="Segoe UI"/>
            </a:endParaRPr>
          </a:p>
          <a:p>
            <a:pPr>
              <a:lnSpc>
                <a:spcPct val="150000"/>
              </a:lnSpc>
            </a:pPr>
            <a:r>
              <a:rPr lang="en-US" sz="1600" i="1" dirty="0" err="1"/>
              <a:t>      transmisión en español</a:t>
            </a:r>
          </a:p>
          <a:p>
            <a:pPr>
              <a:lnSpc>
                <a:spcPct val="150000"/>
              </a:lnSpc>
            </a:pPr>
            <a:endParaRPr lang="en-US" sz="1600">
              <a:cs typeface="Segoe UI"/>
            </a:endParaRPr>
          </a:p>
        </p:txBody>
      </p:sp>
      <p:sp>
        <p:nvSpPr>
          <p:cNvPr id="2" name="Rectangle 1">
            <a:extLst>
              <a:ext uri="{FF2B5EF4-FFF2-40B4-BE49-F238E27FC236}">
                <a16:creationId xmlns:a16="http://schemas.microsoft.com/office/drawing/2014/main" id="{DBCB6424-1CBE-2B47-DF9B-F4A6121B0FD4}"/>
              </a:ext>
            </a:extLst>
          </p:cNvPr>
          <p:cNvSpPr/>
          <p:nvPr/>
        </p:nvSpPr>
        <p:spPr bwMode="auto">
          <a:xfrm>
            <a:off x="5443235" y="6305006"/>
            <a:ext cx="278385" cy="23295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95035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0B42-31A7-F03D-11A9-F4BBCF16CFDB}"/>
              </a:ext>
            </a:extLst>
          </p:cNvPr>
          <p:cNvSpPr>
            <a:spLocks noGrp="1"/>
          </p:cNvSpPr>
          <p:nvPr>
            <p:ph type="title"/>
          </p:nvPr>
        </p:nvSpPr>
        <p:spPr/>
        <p:txBody>
          <a:bodyPr/>
          <a:lstStyle/>
          <a:p>
            <a:r>
              <a:rPr lang="en-US" b="1">
                <a:solidFill>
                  <a:schemeClr val="tx1"/>
                </a:solidFill>
              </a:rPr>
              <a:t>Herramientas para construir tu primer agente</a:t>
            </a:r>
            <a:endParaRPr lang="en-US"/>
          </a:p>
        </p:txBody>
      </p:sp>
      <p:sp>
        <p:nvSpPr>
          <p:cNvPr id="4" name="Rectangle: Rounded Corners 16">
            <a:extLst>
              <a:ext uri="{FF2B5EF4-FFF2-40B4-BE49-F238E27FC236}">
                <a16:creationId xmlns:a16="http://schemas.microsoft.com/office/drawing/2014/main" id="{5C45B4FD-F1A5-A095-0F1E-3493E62A5C7C}"/>
              </a:ext>
              <a:ext uri="{C183D7F6-B498-43B3-948B-1728B52AA6E4}">
                <adec:decorative xmlns:adec="http://schemas.microsoft.com/office/drawing/2017/decorative" val="1"/>
              </a:ext>
            </a:extLst>
          </p:cNvPr>
          <p:cNvSpPr>
            <a:spLocks/>
          </p:cNvSpPr>
          <p:nvPr/>
        </p:nvSpPr>
        <p:spPr bwMode="auto">
          <a:xfrm>
            <a:off x="401925" y="1706897"/>
            <a:ext cx="11383851" cy="4769224"/>
          </a:xfrm>
          <a:prstGeom prst="roundRect">
            <a:avLst>
              <a:gd name="adj" fmla="val 5361"/>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5" name="Rectangle: Rounded Corners 17">
            <a:extLst>
              <a:ext uri="{FF2B5EF4-FFF2-40B4-BE49-F238E27FC236}">
                <a16:creationId xmlns:a16="http://schemas.microsoft.com/office/drawing/2014/main" id="{0CDA91DF-E1DC-5D57-DC0F-0825EB4262FE}"/>
              </a:ext>
            </a:extLst>
          </p:cNvPr>
          <p:cNvSpPr/>
          <p:nvPr/>
        </p:nvSpPr>
        <p:spPr bwMode="auto">
          <a:xfrm>
            <a:off x="566515" y="4394173"/>
            <a:ext cx="11049399" cy="523220"/>
          </a:xfrm>
          <a:prstGeom prst="roundRect">
            <a:avLst>
              <a:gd name="adj" fmla="val 50000"/>
            </a:avLst>
          </a:prstGeom>
          <a:gradFill>
            <a:gsLst>
              <a:gs pos="100000">
                <a:srgbClr val="286BD1"/>
              </a:gs>
              <a:gs pos="0">
                <a:srgbClr val="00B0F0"/>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283BF12F-604D-986F-2191-B734023D371F}"/>
              </a:ext>
            </a:extLst>
          </p:cNvPr>
          <p:cNvGrpSpPr/>
          <p:nvPr/>
        </p:nvGrpSpPr>
        <p:grpSpPr>
          <a:xfrm>
            <a:off x="1739701" y="4141414"/>
            <a:ext cx="1801554" cy="1478915"/>
            <a:chOff x="1961525" y="3785458"/>
            <a:chExt cx="1801554" cy="1478915"/>
          </a:xfrm>
        </p:grpSpPr>
        <p:sp>
          <p:nvSpPr>
            <p:cNvPr id="7" name="Oval 6">
              <a:extLst>
                <a:ext uri="{FF2B5EF4-FFF2-40B4-BE49-F238E27FC236}">
                  <a16:creationId xmlns:a16="http://schemas.microsoft.com/office/drawing/2014/main" id="{AF8947FB-3DF9-2EE9-164F-7F17D7EB6801}"/>
                </a:ext>
              </a:extLst>
            </p:cNvPr>
            <p:cNvSpPr/>
            <p:nvPr/>
          </p:nvSpPr>
          <p:spPr bwMode="auto">
            <a:xfrm>
              <a:off x="2366630" y="3785458"/>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21CAF7C-8661-5FB9-981E-BB523FB6B1BE}"/>
                </a:ext>
              </a:extLst>
            </p:cNvPr>
            <p:cNvSpPr/>
            <p:nvPr/>
          </p:nvSpPr>
          <p:spPr bwMode="auto">
            <a:xfrm>
              <a:off x="2463959" y="3882788"/>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9" name="Picture 8">
              <a:extLst>
                <a:ext uri="{FF2B5EF4-FFF2-40B4-BE49-F238E27FC236}">
                  <a16:creationId xmlns:a16="http://schemas.microsoft.com/office/drawing/2014/main" id="{A4ADD8D4-E330-DCEB-90B9-BC3E025B4D1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2923" b="2923"/>
            <a:stretch/>
          </p:blipFill>
          <p:spPr>
            <a:xfrm>
              <a:off x="2592878" y="4026167"/>
              <a:ext cx="538849" cy="507350"/>
            </a:xfrm>
            <a:prstGeom prst="rect">
              <a:avLst/>
            </a:prstGeom>
            <a:ln w="7441" cap="flat">
              <a:noFill/>
              <a:prstDash val="solid"/>
              <a:miter/>
            </a:ln>
            <a:effectLst>
              <a:outerShdw blurRad="50800" dist="38100" dir="5400000" algn="t" rotWithShape="0">
                <a:prstClr val="black">
                  <a:alpha val="40000"/>
                </a:prstClr>
              </a:outerShdw>
            </a:effectLst>
          </p:spPr>
        </p:pic>
        <p:sp>
          <p:nvSpPr>
            <p:cNvPr id="10" name="Rectangle: Rounded Corners 22">
              <a:extLst>
                <a:ext uri="{FF2B5EF4-FFF2-40B4-BE49-F238E27FC236}">
                  <a16:creationId xmlns:a16="http://schemas.microsoft.com/office/drawing/2014/main" id="{E2E8FEAC-D7B8-474D-15C4-69245FFA021E}"/>
                </a:ext>
              </a:extLst>
            </p:cNvPr>
            <p:cNvSpPr/>
            <p:nvPr/>
          </p:nvSpPr>
          <p:spPr bwMode="auto">
            <a:xfrm>
              <a:off x="2162087" y="5041786"/>
              <a:ext cx="1397863" cy="222587"/>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Para usuarios</a:t>
              </a:r>
            </a:p>
          </p:txBody>
        </p:sp>
        <p:sp>
          <p:nvSpPr>
            <p:cNvPr id="11" name="TextBox 10">
              <a:extLst>
                <a:ext uri="{FF2B5EF4-FFF2-40B4-BE49-F238E27FC236}">
                  <a16:creationId xmlns:a16="http://schemas.microsoft.com/office/drawing/2014/main" id="{C5542F3D-0A7E-DC86-B72D-E2789A10AD87}"/>
                </a:ext>
              </a:extLst>
            </p:cNvPr>
            <p:cNvSpPr txBox="1"/>
            <p:nvPr/>
          </p:nvSpPr>
          <p:spPr>
            <a:xfrm>
              <a:off x="1961525" y="4649120"/>
              <a:ext cx="1801554" cy="35394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Agent builder</a:t>
              </a:r>
            </a:p>
          </p:txBody>
        </p:sp>
      </p:grpSp>
      <p:grpSp>
        <p:nvGrpSpPr>
          <p:cNvPr id="12" name="Group 11">
            <a:extLst>
              <a:ext uri="{FF2B5EF4-FFF2-40B4-BE49-F238E27FC236}">
                <a16:creationId xmlns:a16="http://schemas.microsoft.com/office/drawing/2014/main" id="{C6F59AED-EDAD-3A2B-B7EB-B06E8B2BD892}"/>
              </a:ext>
            </a:extLst>
          </p:cNvPr>
          <p:cNvGrpSpPr/>
          <p:nvPr/>
        </p:nvGrpSpPr>
        <p:grpSpPr>
          <a:xfrm>
            <a:off x="5196139" y="4151718"/>
            <a:ext cx="1801762" cy="1455048"/>
            <a:chOff x="5257390" y="3776246"/>
            <a:chExt cx="1801762" cy="1455048"/>
          </a:xfrm>
        </p:grpSpPr>
        <p:grpSp>
          <p:nvGrpSpPr>
            <p:cNvPr id="13" name="Group 12">
              <a:extLst>
                <a:ext uri="{FF2B5EF4-FFF2-40B4-BE49-F238E27FC236}">
                  <a16:creationId xmlns:a16="http://schemas.microsoft.com/office/drawing/2014/main" id="{AB27EBF7-B841-58FD-7654-194EA9CFBC04}"/>
                </a:ext>
              </a:extLst>
            </p:cNvPr>
            <p:cNvGrpSpPr/>
            <p:nvPr/>
          </p:nvGrpSpPr>
          <p:grpSpPr>
            <a:xfrm>
              <a:off x="5662599" y="3776246"/>
              <a:ext cx="991344" cy="991341"/>
              <a:chOff x="3031090" y="2734209"/>
              <a:chExt cx="752625" cy="752623"/>
            </a:xfrm>
          </p:grpSpPr>
          <p:sp>
            <p:nvSpPr>
              <p:cNvPr id="17" name="Oval 16">
                <a:extLst>
                  <a:ext uri="{FF2B5EF4-FFF2-40B4-BE49-F238E27FC236}">
                    <a16:creationId xmlns:a16="http://schemas.microsoft.com/office/drawing/2014/main" id="{C425C902-8EAD-C773-ED12-43573F0FDE32}"/>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B8377628-2778-8CE2-D1D3-E1D066FF8ADE}"/>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14" name="Graphic 13">
              <a:extLst>
                <a:ext uri="{FF2B5EF4-FFF2-40B4-BE49-F238E27FC236}">
                  <a16:creationId xmlns:a16="http://schemas.microsoft.com/office/drawing/2014/main" id="{32422661-6953-A563-C20F-9DE9BABCF99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7672" y="4004485"/>
              <a:ext cx="521199" cy="521199"/>
            </a:xfrm>
            <a:prstGeom prst="rect">
              <a:avLst/>
            </a:prstGeom>
            <a:effectLst>
              <a:outerShdw blurRad="50800" dist="38100" dir="5400000" algn="t" rotWithShape="0">
                <a:prstClr val="black">
                  <a:alpha val="40000"/>
                </a:prstClr>
              </a:outerShdw>
            </a:effectLst>
          </p:spPr>
        </p:pic>
        <p:sp>
          <p:nvSpPr>
            <p:cNvPr id="15" name="TextBox 14">
              <a:extLst>
                <a:ext uri="{FF2B5EF4-FFF2-40B4-BE49-F238E27FC236}">
                  <a16:creationId xmlns:a16="http://schemas.microsoft.com/office/drawing/2014/main" id="{3F2F9924-F9B2-802A-2E96-8EF009728D6B}"/>
                </a:ext>
              </a:extLst>
            </p:cNvPr>
            <p:cNvSpPr txBox="1"/>
            <p:nvPr/>
          </p:nvSpPr>
          <p:spPr>
            <a:xfrm>
              <a:off x="5257390" y="4624326"/>
              <a:ext cx="1801762" cy="3539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Studio</a:t>
              </a:r>
            </a:p>
          </p:txBody>
        </p:sp>
        <p:sp>
          <p:nvSpPr>
            <p:cNvPr id="16" name="Rectangle: Rounded Corners 28">
              <a:extLst>
                <a:ext uri="{FF2B5EF4-FFF2-40B4-BE49-F238E27FC236}">
                  <a16:creationId xmlns:a16="http://schemas.microsoft.com/office/drawing/2014/main" id="{D3291057-3114-3355-B7BD-BA562E5BD8A1}"/>
                </a:ext>
              </a:extLst>
            </p:cNvPr>
            <p:cNvSpPr/>
            <p:nvPr/>
          </p:nvSpPr>
          <p:spPr bwMode="auto">
            <a:xfrm>
              <a:off x="5436068" y="5010569"/>
              <a:ext cx="1432793" cy="220725"/>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Para creadores</a:t>
              </a:r>
            </a:p>
          </p:txBody>
        </p:sp>
      </p:grpSp>
      <p:sp>
        <p:nvSpPr>
          <p:cNvPr id="19" name="Rectangle: Rounded Corners 32">
            <a:extLst>
              <a:ext uri="{FF2B5EF4-FFF2-40B4-BE49-F238E27FC236}">
                <a16:creationId xmlns:a16="http://schemas.microsoft.com/office/drawing/2014/main" id="{A029851E-CD3A-DC3B-7F80-703E0C8740CE}"/>
              </a:ext>
            </a:extLst>
          </p:cNvPr>
          <p:cNvSpPr/>
          <p:nvPr/>
        </p:nvSpPr>
        <p:spPr bwMode="auto">
          <a:xfrm>
            <a:off x="8675305" y="5716862"/>
            <a:ext cx="2002315" cy="283477"/>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a:solidFill>
                  <a:srgbClr val="FFFFFF"/>
                </a:solidFill>
                <a:latin typeface="Segoe UI Semibold"/>
                <a:cs typeface="Segoe UI" pitchFamily="34" charset="0"/>
              </a:rPr>
              <a:t>Para desarrolladores</a:t>
            </a:r>
            <a:endPar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0" name="TextBox 19">
            <a:extLst>
              <a:ext uri="{FF2B5EF4-FFF2-40B4-BE49-F238E27FC236}">
                <a16:creationId xmlns:a16="http://schemas.microsoft.com/office/drawing/2014/main" id="{4FBA86F9-7AFD-6F41-86A0-69737327B8C5}"/>
              </a:ext>
            </a:extLst>
          </p:cNvPr>
          <p:cNvSpPr txBox="1"/>
          <p:nvPr/>
        </p:nvSpPr>
        <p:spPr>
          <a:xfrm>
            <a:off x="7631226" y="5007178"/>
            <a:ext cx="3975734" cy="353943"/>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Segoe UI Semibold"/>
                <a:ea typeface="+mn-ea"/>
                <a:cs typeface="Segoe UI Semibold"/>
              </a:rPr>
              <a:t>Copilot Studio + Visual Studio/GitHub</a:t>
            </a:r>
            <a:endParaRPr kumimoji="0" lang="en-US" sz="1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1" name="Group 20">
            <a:extLst>
              <a:ext uri="{FF2B5EF4-FFF2-40B4-BE49-F238E27FC236}">
                <a16:creationId xmlns:a16="http://schemas.microsoft.com/office/drawing/2014/main" id="{A52E2A7D-9148-DA30-553A-1DDC46F21ADB}"/>
              </a:ext>
            </a:extLst>
          </p:cNvPr>
          <p:cNvGrpSpPr/>
          <p:nvPr/>
        </p:nvGrpSpPr>
        <p:grpSpPr>
          <a:xfrm>
            <a:off x="8594928" y="4136333"/>
            <a:ext cx="991344" cy="991341"/>
            <a:chOff x="8442593" y="3745128"/>
            <a:chExt cx="991344" cy="991341"/>
          </a:xfrm>
        </p:grpSpPr>
        <p:sp>
          <p:nvSpPr>
            <p:cNvPr id="22" name="Oval 21">
              <a:extLst>
                <a:ext uri="{FF2B5EF4-FFF2-40B4-BE49-F238E27FC236}">
                  <a16:creationId xmlns:a16="http://schemas.microsoft.com/office/drawing/2014/main" id="{D2902AF9-261A-CC26-9950-23BAC86CB2A0}"/>
                </a:ext>
              </a:extLst>
            </p:cNvPr>
            <p:cNvSpPr/>
            <p:nvPr/>
          </p:nvSpPr>
          <p:spPr bwMode="auto">
            <a:xfrm>
              <a:off x="8442593" y="3745128"/>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BEE9F3AA-F9C3-58B7-4B7B-60D30DB8DD41}"/>
                </a:ext>
              </a:extLst>
            </p:cNvPr>
            <p:cNvSpPr/>
            <p:nvPr/>
          </p:nvSpPr>
          <p:spPr bwMode="auto">
            <a:xfrm>
              <a:off x="8539922" y="3842458"/>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24" name="Picture 23">
              <a:extLst>
                <a:ext uri="{FF2B5EF4-FFF2-40B4-BE49-F238E27FC236}">
                  <a16:creationId xmlns:a16="http://schemas.microsoft.com/office/drawing/2014/main" id="{934979A5-B0CE-CC69-59AC-EA2E59DB9A1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2611" y="4022364"/>
              <a:ext cx="748219" cy="467637"/>
            </a:xfrm>
            <a:prstGeom prst="rect">
              <a:avLst/>
            </a:prstGeom>
            <a:ln w="6657" cap="flat">
              <a:noFill/>
              <a:prstDash val="solid"/>
              <a:miter/>
            </a:ln>
            <a:effectLst>
              <a:outerShdw blurRad="63500" dist="127000" dir="2700000" algn="tl" rotWithShape="0">
                <a:prstClr val="black">
                  <a:alpha val="50000"/>
                </a:prstClr>
              </a:outerShdw>
            </a:effectLst>
          </p:spPr>
        </p:pic>
      </p:grpSp>
      <p:sp>
        <p:nvSpPr>
          <p:cNvPr id="25" name="TextBox 24">
            <a:extLst>
              <a:ext uri="{FF2B5EF4-FFF2-40B4-BE49-F238E27FC236}">
                <a16:creationId xmlns:a16="http://schemas.microsoft.com/office/drawing/2014/main" id="{0EF1C80B-2369-6BAA-7251-1EFB5BB919F5}"/>
              </a:ext>
            </a:extLst>
          </p:cNvPr>
          <p:cNvSpPr txBox="1"/>
          <p:nvPr/>
        </p:nvSpPr>
        <p:spPr>
          <a:xfrm>
            <a:off x="636344" y="4440340"/>
            <a:ext cx="1016512" cy="430887"/>
          </a:xfrm>
          <a:prstGeom prst="rect">
            <a:avLst/>
          </a:prstGeom>
          <a:noFill/>
        </p:spPr>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Headings)"/>
                <a:ea typeface="+mn-ea"/>
                <a:cs typeface="+mn-cs"/>
              </a:rPr>
              <a:t>Lenguaje natural</a:t>
            </a:r>
          </a:p>
        </p:txBody>
      </p:sp>
      <p:sp>
        <p:nvSpPr>
          <p:cNvPr id="26" name="TextBox 25">
            <a:extLst>
              <a:ext uri="{FF2B5EF4-FFF2-40B4-BE49-F238E27FC236}">
                <a16:creationId xmlns:a16="http://schemas.microsoft.com/office/drawing/2014/main" id="{2EB9AB09-5AE0-D1C6-A13B-E2911357C65B}"/>
              </a:ext>
            </a:extLst>
          </p:cNvPr>
          <p:cNvSpPr txBox="1"/>
          <p:nvPr/>
        </p:nvSpPr>
        <p:spPr>
          <a:xfrm>
            <a:off x="10717414" y="4551840"/>
            <a:ext cx="838885" cy="215444"/>
          </a:xfrm>
          <a:prstGeom prst="rect">
            <a:avLst/>
          </a:prstGeom>
          <a:noFill/>
        </p:spPr>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Headings)"/>
                <a:ea typeface="+mn-ea"/>
                <a:cs typeface="+mn-cs"/>
              </a:rPr>
              <a:t>Código</a:t>
            </a:r>
          </a:p>
        </p:txBody>
      </p:sp>
      <p:pic>
        <p:nvPicPr>
          <p:cNvPr id="27" name="Picture 26" descr="Image of Copilot Studio UI showing the agent building screen">
            <a:extLst>
              <a:ext uri="{FF2B5EF4-FFF2-40B4-BE49-F238E27FC236}">
                <a16:creationId xmlns:a16="http://schemas.microsoft.com/office/drawing/2014/main" id="{626023FA-3897-95E6-A099-1C90FD29AB92}"/>
              </a:ext>
            </a:extLst>
          </p:cNvPr>
          <p:cNvPicPr>
            <a:picLocks noChangeAspect="1"/>
          </p:cNvPicPr>
          <p:nvPr/>
        </p:nvPicPr>
        <p:blipFill>
          <a:blip r:embed="rId7"/>
          <a:srcRect l="2901" t="2767" r="3638" b="7946"/>
          <a:stretch/>
        </p:blipFill>
        <p:spPr>
          <a:xfrm>
            <a:off x="4571334" y="2211365"/>
            <a:ext cx="3049332" cy="1783080"/>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07616691-46C0-EBA9-4ABA-BCAC6B531883}"/>
              </a:ext>
            </a:extLst>
          </p:cNvPr>
          <p:cNvPicPr>
            <a:picLocks noChangeAspect="1"/>
          </p:cNvPicPr>
          <p:nvPr/>
        </p:nvPicPr>
        <p:blipFill>
          <a:blip r:embed="rId8">
            <a:extLst>
              <a:ext uri="{28A0092B-C50C-407E-A947-70E740481C1C}">
                <a14:useLocalDpi xmlns:a14="http://schemas.microsoft.com/office/drawing/2010/main" val="0"/>
              </a:ext>
            </a:extLst>
          </a:blip>
          <a:srcRect l="6718" t="9697" r="6597" b="10891"/>
          <a:stretch/>
        </p:blipFill>
        <p:spPr>
          <a:xfrm>
            <a:off x="1073922" y="2221419"/>
            <a:ext cx="3130547" cy="1783080"/>
          </a:xfrm>
          <a:prstGeom prst="rect">
            <a:avLst/>
          </a:prstGeom>
        </p:spPr>
      </p:pic>
      <p:pic>
        <p:nvPicPr>
          <p:cNvPr id="29" name="Picture 28">
            <a:extLst>
              <a:ext uri="{FF2B5EF4-FFF2-40B4-BE49-F238E27FC236}">
                <a16:creationId xmlns:a16="http://schemas.microsoft.com/office/drawing/2014/main" id="{907F61F6-2040-94AD-A19E-A29D39D598D7}"/>
              </a:ext>
            </a:extLst>
          </p:cNvPr>
          <p:cNvPicPr>
            <a:picLocks/>
          </p:cNvPicPr>
          <p:nvPr/>
        </p:nvPicPr>
        <p:blipFill rotWithShape="1">
          <a:blip r:embed="rId9"/>
          <a:srcRect l="69318" t="42052" r="16185" b="31464"/>
          <a:stretch/>
        </p:blipFill>
        <p:spPr>
          <a:xfrm>
            <a:off x="7987530" y="2216682"/>
            <a:ext cx="3136392" cy="1783080"/>
          </a:xfrm>
          <a:prstGeom prst="roundRect">
            <a:avLst>
              <a:gd name="adj" fmla="val 6800"/>
            </a:avLst>
          </a:prstGeom>
          <a:effectLst>
            <a:outerShdw blurRad="76200" sx="102000" sy="102000" algn="ctr" rotWithShape="0">
              <a:prstClr val="black">
                <a:alpha val="16000"/>
              </a:prstClr>
            </a:outerShdw>
          </a:effectLst>
        </p:spPr>
      </p:pic>
      <p:sp>
        <p:nvSpPr>
          <p:cNvPr id="30" name="Oval 29">
            <a:extLst>
              <a:ext uri="{FF2B5EF4-FFF2-40B4-BE49-F238E27FC236}">
                <a16:creationId xmlns:a16="http://schemas.microsoft.com/office/drawing/2014/main" id="{622E344D-3A9B-38F2-80A2-FC32E2AD8162}"/>
              </a:ext>
            </a:extLst>
          </p:cNvPr>
          <p:cNvSpPr/>
          <p:nvPr/>
        </p:nvSpPr>
        <p:spPr bwMode="auto">
          <a:xfrm>
            <a:off x="9466483" y="4133519"/>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E16858F-6A93-E8C5-8233-6CBA40BCD07D}"/>
              </a:ext>
            </a:extLst>
          </p:cNvPr>
          <p:cNvSpPr/>
          <p:nvPr/>
        </p:nvSpPr>
        <p:spPr bwMode="auto">
          <a:xfrm>
            <a:off x="9563812" y="4230849"/>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32" name="Picture 31" descr="A black cat in a circle&#10;&#10;Description automatically generated">
            <a:extLst>
              <a:ext uri="{FF2B5EF4-FFF2-40B4-BE49-F238E27FC236}">
                <a16:creationId xmlns:a16="http://schemas.microsoft.com/office/drawing/2014/main" id="{E72F3367-37CE-8416-BA4C-90718C94D7B8}"/>
              </a:ext>
            </a:extLst>
          </p:cNvPr>
          <p:cNvPicPr>
            <a:picLocks noChangeAspect="1"/>
          </p:cNvPicPr>
          <p:nvPr/>
        </p:nvPicPr>
        <p:blipFill>
          <a:blip r:embed="rId10"/>
          <a:stretch>
            <a:fillRect/>
          </a:stretch>
        </p:blipFill>
        <p:spPr>
          <a:xfrm>
            <a:off x="9698662" y="4379957"/>
            <a:ext cx="492674" cy="520561"/>
          </a:xfrm>
          <a:prstGeom prst="rect">
            <a:avLst/>
          </a:prstGeom>
        </p:spPr>
      </p:pic>
      <p:pic>
        <p:nvPicPr>
          <p:cNvPr id="33" name="Picture 32" descr="A colorful hexagon with stars&#10;&#10;Description automatically generated">
            <a:extLst>
              <a:ext uri="{FF2B5EF4-FFF2-40B4-BE49-F238E27FC236}">
                <a16:creationId xmlns:a16="http://schemas.microsoft.com/office/drawing/2014/main" id="{C406133B-91C1-15D1-DEC7-4D29A7093D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41040" y="5350147"/>
            <a:ext cx="306373" cy="306373"/>
          </a:xfrm>
          <a:prstGeom prst="rect">
            <a:avLst/>
          </a:prstGeom>
        </p:spPr>
      </p:pic>
      <p:sp>
        <p:nvSpPr>
          <p:cNvPr id="34" name="TextBox 33">
            <a:extLst>
              <a:ext uri="{FF2B5EF4-FFF2-40B4-BE49-F238E27FC236}">
                <a16:creationId xmlns:a16="http://schemas.microsoft.com/office/drawing/2014/main" id="{AB1C21DA-3B5A-F499-70A5-FFAF04CF5C55}"/>
              </a:ext>
            </a:extLst>
          </p:cNvPr>
          <p:cNvSpPr txBox="1"/>
          <p:nvPr/>
        </p:nvSpPr>
        <p:spPr>
          <a:xfrm>
            <a:off x="8141041" y="5355045"/>
            <a:ext cx="2982882" cy="27699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 el Azure AI Agent Service</a:t>
            </a:r>
          </a:p>
        </p:txBody>
      </p:sp>
    </p:spTree>
    <p:extLst>
      <p:ext uri="{BB962C8B-B14F-4D97-AF65-F5344CB8AC3E}">
        <p14:creationId xmlns:p14="http://schemas.microsoft.com/office/powerpoint/2010/main" val="1846602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4" presetClass="path" presetSubtype="0" accel="50000" decel="50000" fill="hold" nodeType="withEffect">
                                  <p:stCondLst>
                                    <p:cond delay="100"/>
                                  </p:stCondLst>
                                  <p:childTnLst>
                                    <p:animMotion origin="layout" path="M 4.16667E-6 0.06365 L 4.16667E-6 2.59259E-6 " pathEditMode="relative" rAng="0" ptsTypes="AA">
                                      <p:cBhvr>
                                        <p:cTn id="9" dur="700" fill="hold"/>
                                        <p:tgtEl>
                                          <p:spTgt spid="27"/>
                                        </p:tgtEl>
                                        <p:attrNameLst>
                                          <p:attrName>ppt_x</p:attrName>
                                          <p:attrName>ppt_y</p:attrName>
                                        </p:attrNameLst>
                                      </p:cBhvr>
                                      <p:rCtr x="0"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DEC5AEB8-9015-707C-9FFC-1A9442B88F19}"/>
              </a:ext>
              <a:ext uri="{C183D7F6-B498-43B3-948B-1728B52AA6E4}">
                <adec:decorative xmlns:adec="http://schemas.microsoft.com/office/drawing/2017/decorative" val="1"/>
              </a:ext>
            </a:extLst>
          </p:cNvPr>
          <p:cNvSpPr/>
          <p:nvPr/>
        </p:nvSpPr>
        <p:spPr bwMode="auto">
          <a:xfrm>
            <a:off x="-9258" y="0"/>
            <a:ext cx="5519115" cy="6858000"/>
          </a:xfrm>
          <a:prstGeom prst="homePlate">
            <a:avLst>
              <a:gd name="adj" fmla="val 11432"/>
            </a:avLst>
          </a:prstGeom>
          <a:gradFill flip="none" rotWithShape="1">
            <a:gsLst>
              <a:gs pos="32000">
                <a:schemeClr val="accent4"/>
              </a:gs>
              <a:gs pos="6800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5" name="TextBox 4">
            <a:extLst>
              <a:ext uri="{FF2B5EF4-FFF2-40B4-BE49-F238E27FC236}">
                <a16:creationId xmlns:a16="http://schemas.microsoft.com/office/drawing/2014/main" id="{3DE45644-B75A-0ED2-1782-4BF05267B7A8}"/>
              </a:ext>
            </a:extLst>
          </p:cNvPr>
          <p:cNvSpPr txBox="1"/>
          <p:nvPr/>
        </p:nvSpPr>
        <p:spPr>
          <a:xfrm>
            <a:off x="1205250" y="1142742"/>
            <a:ext cx="394426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Crear con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Azure AI Agent Service</a:t>
            </a:r>
            <a:endParaRPr kumimoji="0" lang="en-US" sz="28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6" name="TextBox 5">
            <a:extLst>
              <a:ext uri="{FF2B5EF4-FFF2-40B4-BE49-F238E27FC236}">
                <a16:creationId xmlns:a16="http://schemas.microsoft.com/office/drawing/2014/main" id="{8A9324EC-30D6-F3F1-CFC7-664DFF3F3E03}"/>
              </a:ext>
            </a:extLst>
          </p:cNvPr>
          <p:cNvSpPr txBox="1"/>
          <p:nvPr/>
        </p:nvSpPr>
        <p:spPr>
          <a:xfrm>
            <a:off x="5965924" y="1151969"/>
            <a:ext cx="522731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Orquestarlos juntos con </a:t>
            </a:r>
            <a:r>
              <a:rPr kumimoji="0" lang="en-US" sz="2800" b="1" i="0" u="none" strike="noStrike" kern="1200" cap="none" spc="0" normalizeH="0" baseline="0" noProof="0">
                <a:ln>
                  <a:noFill/>
                </a:ln>
                <a:solidFill>
                  <a:srgbClr val="000000"/>
                </a:solidFill>
                <a:effectLst/>
                <a:uLnTx/>
                <a:uFillTx/>
                <a:latin typeface="Segoe Sans Text"/>
                <a:ea typeface="+mn-ea"/>
                <a:cs typeface="+mn-cs"/>
              </a:rPr>
              <a:t>AutoGen</a:t>
            </a:r>
            <a:r>
              <a:rPr kumimoji="0" lang="en-US" sz="2800" b="0" i="0" u="none" strike="noStrike" kern="1200" cap="none" spc="0" normalizeH="0" baseline="0" noProof="0">
                <a:ln>
                  <a:noFill/>
                </a:ln>
                <a:solidFill>
                  <a:srgbClr val="000000"/>
                </a:solidFill>
                <a:effectLst/>
                <a:uLnTx/>
                <a:uFillTx/>
                <a:latin typeface="Segoe Sans Text"/>
                <a:ea typeface="+mn-ea"/>
                <a:cs typeface="+mn-cs"/>
              </a:rPr>
              <a:t> e </a:t>
            </a:r>
            <a:r>
              <a:rPr kumimoji="0" lang="en-US" sz="2800" b="1" i="0" u="none" strike="noStrike" kern="1200" cap="none" spc="0" normalizeH="0" baseline="0" noProof="0">
                <a:ln>
                  <a:noFill/>
                </a:ln>
                <a:solidFill>
                  <a:srgbClr val="000000"/>
                </a:solidFill>
                <a:effectLst/>
                <a:uLnTx/>
                <a:uFillTx/>
                <a:latin typeface="Segoe Sans Text"/>
                <a:ea typeface="+mn-ea"/>
                <a:cs typeface="+mn-cs"/>
              </a:rPr>
              <a:t>Semantic Kernel</a:t>
            </a:r>
            <a:endParaRPr kumimoji="0" lang="en-US" sz="2800" b="1"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 name="TextBox 6">
            <a:extLst>
              <a:ext uri="{FF2B5EF4-FFF2-40B4-BE49-F238E27FC236}">
                <a16:creationId xmlns:a16="http://schemas.microsoft.com/office/drawing/2014/main" id="{3E925EEA-CF80-7D07-D917-034DE1B55EC9}"/>
              </a:ext>
            </a:extLst>
          </p:cNvPr>
          <p:cNvSpPr txBox="1"/>
          <p:nvPr/>
        </p:nvSpPr>
        <p:spPr>
          <a:xfrm>
            <a:off x="1232524" y="798024"/>
            <a:ext cx="174227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Agente único</a:t>
            </a:r>
          </a:p>
        </p:txBody>
      </p:sp>
      <p:sp>
        <p:nvSpPr>
          <p:cNvPr id="8" name="TextBox 7">
            <a:extLst>
              <a:ext uri="{FF2B5EF4-FFF2-40B4-BE49-F238E27FC236}">
                <a16:creationId xmlns:a16="http://schemas.microsoft.com/office/drawing/2014/main" id="{D620BA42-63B6-BC95-16F4-7F290F3A80F3}"/>
              </a:ext>
            </a:extLst>
          </p:cNvPr>
          <p:cNvSpPr txBox="1"/>
          <p:nvPr/>
        </p:nvSpPr>
        <p:spPr>
          <a:xfrm>
            <a:off x="5965924" y="798024"/>
            <a:ext cx="160601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Multiagente</a:t>
            </a:r>
          </a:p>
        </p:txBody>
      </p:sp>
      <p:pic>
        <p:nvPicPr>
          <p:cNvPr id="9" name="Picture 4" descr="Semantic Kernel's new icon and the art of teamwork ...">
            <a:extLst>
              <a:ext uri="{FF2B5EF4-FFF2-40B4-BE49-F238E27FC236}">
                <a16:creationId xmlns:a16="http://schemas.microsoft.com/office/drawing/2014/main" id="{F0985464-2C3B-4547-0F39-11E2FEE7E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869" y="2533837"/>
            <a:ext cx="2191862" cy="21918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utoGen - Reviews, Pros &amp; Cons | Companies using AutoGen">
            <a:extLst>
              <a:ext uri="{FF2B5EF4-FFF2-40B4-BE49-F238E27FC236}">
                <a16:creationId xmlns:a16="http://schemas.microsoft.com/office/drawing/2014/main" id="{BB6ACF97-D80A-867B-205C-0CC5B84E4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882" y="2711841"/>
            <a:ext cx="1927295" cy="1927295"/>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ABFBBFC-5689-FFF5-5784-091FC877816D}"/>
              </a:ext>
            </a:extLst>
          </p:cNvPr>
          <p:cNvSpPr txBox="1"/>
          <p:nvPr/>
        </p:nvSpPr>
        <p:spPr>
          <a:xfrm>
            <a:off x="641370" y="728670"/>
            <a:ext cx="420308" cy="584775"/>
          </a:xfrm>
          <a:prstGeom prst="rect">
            <a:avLst/>
          </a:prstGeom>
          <a:solidFill>
            <a:schemeClr val="accent5">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1</a:t>
            </a:r>
          </a:p>
        </p:txBody>
      </p:sp>
      <p:sp>
        <p:nvSpPr>
          <p:cNvPr id="12" name="TextBox 11">
            <a:extLst>
              <a:ext uri="{FF2B5EF4-FFF2-40B4-BE49-F238E27FC236}">
                <a16:creationId xmlns:a16="http://schemas.microsoft.com/office/drawing/2014/main" id="{6F748861-2CB2-6E1C-603A-CFE2BECA81AA}"/>
              </a:ext>
            </a:extLst>
          </p:cNvPr>
          <p:cNvSpPr txBox="1"/>
          <p:nvPr/>
        </p:nvSpPr>
        <p:spPr>
          <a:xfrm>
            <a:off x="5374770" y="705692"/>
            <a:ext cx="420308" cy="584775"/>
          </a:xfrm>
          <a:prstGeom prst="rect">
            <a:avLst/>
          </a:prstGeom>
          <a:solidFill>
            <a:schemeClr val="accent5">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2</a:t>
            </a:r>
          </a:p>
        </p:txBody>
      </p:sp>
      <p:sp>
        <p:nvSpPr>
          <p:cNvPr id="13" name="TextBox 12">
            <a:extLst>
              <a:ext uri="{FF2B5EF4-FFF2-40B4-BE49-F238E27FC236}">
                <a16:creationId xmlns:a16="http://schemas.microsoft.com/office/drawing/2014/main" id="{4D83C910-DF7B-C4F5-1F0B-28E201EF0D46}"/>
              </a:ext>
            </a:extLst>
          </p:cNvPr>
          <p:cNvSpPr txBox="1"/>
          <p:nvPr/>
        </p:nvSpPr>
        <p:spPr>
          <a:xfrm>
            <a:off x="6375015" y="4977249"/>
            <a:ext cx="151503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SDK de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Sans Text"/>
              </a:rPr>
              <a:t>investigación</a:t>
            </a: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TextBox 13">
            <a:extLst>
              <a:ext uri="{FF2B5EF4-FFF2-40B4-BE49-F238E27FC236}">
                <a16:creationId xmlns:a16="http://schemas.microsoft.com/office/drawing/2014/main" id="{8E2B0283-57F9-F601-B5D3-4CC18C2A10F4}"/>
              </a:ext>
            </a:extLst>
          </p:cNvPr>
          <p:cNvSpPr txBox="1"/>
          <p:nvPr/>
        </p:nvSpPr>
        <p:spPr>
          <a:xfrm>
            <a:off x="8364045" y="4977696"/>
            <a:ext cx="2335511"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SDK estable 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listo para producción</a:t>
            </a:r>
          </a:p>
        </p:txBody>
      </p:sp>
      <p:sp>
        <p:nvSpPr>
          <p:cNvPr id="15" name="TextBox 14">
            <a:extLst>
              <a:ext uri="{FF2B5EF4-FFF2-40B4-BE49-F238E27FC236}">
                <a16:creationId xmlns:a16="http://schemas.microsoft.com/office/drawing/2014/main" id="{5BC1DFA0-3C7C-1711-1957-FD18AC3711AB}"/>
              </a:ext>
            </a:extLst>
          </p:cNvPr>
          <p:cNvSpPr txBox="1"/>
          <p:nvPr/>
        </p:nvSpPr>
        <p:spPr>
          <a:xfrm>
            <a:off x="1809621" y="4977248"/>
            <a:ext cx="1532535"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Microservicio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de agente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administrado</a:t>
            </a:r>
          </a:p>
        </p:txBody>
      </p:sp>
      <p:sp>
        <p:nvSpPr>
          <p:cNvPr id="16" name="Rectangle 15">
            <a:extLst>
              <a:ext uri="{FF2B5EF4-FFF2-40B4-BE49-F238E27FC236}">
                <a16:creationId xmlns:a16="http://schemas.microsoft.com/office/drawing/2014/main" id="{193CAC84-4B80-5D1B-C997-CD000C5514C2}"/>
              </a:ext>
            </a:extLst>
          </p:cNvPr>
          <p:cNvSpPr/>
          <p:nvPr/>
        </p:nvSpPr>
        <p:spPr>
          <a:xfrm>
            <a:off x="5546982" y="5891693"/>
            <a:ext cx="5227318" cy="42130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7" name="Right Arrow 16">
            <a:extLst>
              <a:ext uri="{FF2B5EF4-FFF2-40B4-BE49-F238E27FC236}">
                <a16:creationId xmlns:a16="http://schemas.microsoft.com/office/drawing/2014/main" id="{DB8A896F-3F50-D8E1-7281-F59C78B62347}"/>
              </a:ext>
            </a:extLst>
          </p:cNvPr>
          <p:cNvSpPr/>
          <p:nvPr/>
        </p:nvSpPr>
        <p:spPr>
          <a:xfrm>
            <a:off x="5546982" y="5891343"/>
            <a:ext cx="2782955" cy="421658"/>
          </a:xfrm>
          <a:prstGeom prst="rightArrow">
            <a:avLst>
              <a:gd name="adj1" fmla="val 100000"/>
              <a:gd name="adj2" fmla="val 25967"/>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8" name="TextBox 17">
            <a:extLst>
              <a:ext uri="{FF2B5EF4-FFF2-40B4-BE49-F238E27FC236}">
                <a16:creationId xmlns:a16="http://schemas.microsoft.com/office/drawing/2014/main" id="{8EA598AB-186E-95BC-F318-E7DE386BE997}"/>
              </a:ext>
            </a:extLst>
          </p:cNvPr>
          <p:cNvSpPr txBox="1"/>
          <p:nvPr/>
        </p:nvSpPr>
        <p:spPr>
          <a:xfrm>
            <a:off x="6615027" y="5927194"/>
            <a:ext cx="978153" cy="338554"/>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Ideación</a:t>
            </a:r>
          </a:p>
        </p:txBody>
      </p:sp>
      <p:sp>
        <p:nvSpPr>
          <p:cNvPr id="19" name="TextBox 18">
            <a:extLst>
              <a:ext uri="{FF2B5EF4-FFF2-40B4-BE49-F238E27FC236}">
                <a16:creationId xmlns:a16="http://schemas.microsoft.com/office/drawing/2014/main" id="{FD17E700-7934-1EE0-B498-CB8E4D98F032}"/>
              </a:ext>
            </a:extLst>
          </p:cNvPr>
          <p:cNvSpPr txBox="1"/>
          <p:nvPr/>
        </p:nvSpPr>
        <p:spPr>
          <a:xfrm>
            <a:off x="9014710" y="5927194"/>
            <a:ext cx="1239057" cy="338554"/>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Producción</a:t>
            </a:r>
          </a:p>
        </p:txBody>
      </p:sp>
      <p:grpSp>
        <p:nvGrpSpPr>
          <p:cNvPr id="20" name="Group 19">
            <a:extLst>
              <a:ext uri="{FF2B5EF4-FFF2-40B4-BE49-F238E27FC236}">
                <a16:creationId xmlns:a16="http://schemas.microsoft.com/office/drawing/2014/main" id="{9B68EF42-C750-ABA3-CFB7-940C916A4890}"/>
              </a:ext>
            </a:extLst>
          </p:cNvPr>
          <p:cNvGrpSpPr/>
          <p:nvPr/>
        </p:nvGrpSpPr>
        <p:grpSpPr>
          <a:xfrm>
            <a:off x="9576154" y="4462464"/>
            <a:ext cx="320214" cy="320214"/>
            <a:chOff x="10246651" y="4517738"/>
            <a:chExt cx="320214" cy="320214"/>
          </a:xfrm>
        </p:grpSpPr>
        <p:sp>
          <p:nvSpPr>
            <p:cNvPr id="21" name="Oval 20">
              <a:extLst>
                <a:ext uri="{FF2B5EF4-FFF2-40B4-BE49-F238E27FC236}">
                  <a16:creationId xmlns:a16="http://schemas.microsoft.com/office/drawing/2014/main" id="{E14CC077-4F0D-01EC-F06A-2628E2FCD8A0}"/>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2" name="Picture 6" descr="Python (programming language) - Wikipedia">
              <a:extLst>
                <a:ext uri="{FF2B5EF4-FFF2-40B4-BE49-F238E27FC236}">
                  <a16:creationId xmlns:a16="http://schemas.microsoft.com/office/drawing/2014/main" id="{D60AF9F7-30F3-3194-BBFF-169E89C55A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F8E3B811-F9BE-7399-8AEC-120F3F4CAD56}"/>
              </a:ext>
            </a:extLst>
          </p:cNvPr>
          <p:cNvGrpSpPr/>
          <p:nvPr/>
        </p:nvGrpSpPr>
        <p:grpSpPr>
          <a:xfrm>
            <a:off x="9900101" y="4435086"/>
            <a:ext cx="374971" cy="374971"/>
            <a:chOff x="10570598" y="4492224"/>
            <a:chExt cx="374971" cy="374971"/>
          </a:xfrm>
        </p:grpSpPr>
        <p:sp>
          <p:nvSpPr>
            <p:cNvPr id="24" name="Oval 23">
              <a:extLst>
                <a:ext uri="{FF2B5EF4-FFF2-40B4-BE49-F238E27FC236}">
                  <a16:creationId xmlns:a16="http://schemas.microsoft.com/office/drawing/2014/main" id="{2CE87AA7-ABBE-7023-98AC-58B9DE5FBBC3}"/>
                </a:ext>
              </a:extLst>
            </p:cNvPr>
            <p:cNvSpPr/>
            <p:nvPr/>
          </p:nvSpPr>
          <p:spPr>
            <a:xfrm>
              <a:off x="10597645"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5" name="Picture 2">
              <a:extLst>
                <a:ext uri="{FF2B5EF4-FFF2-40B4-BE49-F238E27FC236}">
                  <a16:creationId xmlns:a16="http://schemas.microsoft.com/office/drawing/2014/main" id="{4F8DE3EB-4D02-5B20-7081-CF63702CDA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0598" y="4492224"/>
              <a:ext cx="374971" cy="374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ED8C655-69AD-0CF4-5E51-00699AC2BA4D}"/>
              </a:ext>
            </a:extLst>
          </p:cNvPr>
          <p:cNvGrpSpPr/>
          <p:nvPr/>
        </p:nvGrpSpPr>
        <p:grpSpPr>
          <a:xfrm>
            <a:off x="10274869" y="4462464"/>
            <a:ext cx="320214" cy="320214"/>
            <a:chOff x="10945366" y="4517738"/>
            <a:chExt cx="320214" cy="320214"/>
          </a:xfrm>
        </p:grpSpPr>
        <p:sp>
          <p:nvSpPr>
            <p:cNvPr id="27" name="Oval 26">
              <a:extLst>
                <a:ext uri="{FF2B5EF4-FFF2-40B4-BE49-F238E27FC236}">
                  <a16:creationId xmlns:a16="http://schemas.microsoft.com/office/drawing/2014/main" id="{0862007F-2D95-B74B-3A26-C1F41F845569}"/>
                </a:ext>
              </a:extLst>
            </p:cNvPr>
            <p:cNvSpPr/>
            <p:nvPr/>
          </p:nvSpPr>
          <p:spPr>
            <a:xfrm>
              <a:off x="10945366"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8" name="Picture 2">
              <a:extLst>
                <a:ext uri="{FF2B5EF4-FFF2-40B4-BE49-F238E27FC236}">
                  <a16:creationId xmlns:a16="http://schemas.microsoft.com/office/drawing/2014/main" id="{A992C61D-9CEC-00E7-696E-E3E16D4574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90" r="13720" b="6295"/>
            <a:stretch/>
          </p:blipFill>
          <p:spPr bwMode="auto">
            <a:xfrm>
              <a:off x="11028790" y="4550726"/>
              <a:ext cx="155186" cy="2389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CD1653AA-4499-0ED9-B4B3-AB09989F031A}"/>
              </a:ext>
            </a:extLst>
          </p:cNvPr>
          <p:cNvGrpSpPr/>
          <p:nvPr/>
        </p:nvGrpSpPr>
        <p:grpSpPr>
          <a:xfrm>
            <a:off x="7888186" y="4462464"/>
            <a:ext cx="320214" cy="320214"/>
            <a:chOff x="10246651" y="4517738"/>
            <a:chExt cx="320214" cy="320214"/>
          </a:xfrm>
        </p:grpSpPr>
        <p:sp>
          <p:nvSpPr>
            <p:cNvPr id="30" name="Oval 29">
              <a:extLst>
                <a:ext uri="{FF2B5EF4-FFF2-40B4-BE49-F238E27FC236}">
                  <a16:creationId xmlns:a16="http://schemas.microsoft.com/office/drawing/2014/main" id="{8359A51B-941F-46F3-057A-82979D942974}"/>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31" name="Picture 6" descr="Python (programming language) - Wikipedia">
              <a:extLst>
                <a:ext uri="{FF2B5EF4-FFF2-40B4-BE49-F238E27FC236}">
                  <a16:creationId xmlns:a16="http://schemas.microsoft.com/office/drawing/2014/main" id="{7D13C233-5FE1-68FF-B596-8C81C0E80B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31" descr="A colorful hexagon with stars&#10;&#10;Description automatically generated">
            <a:extLst>
              <a:ext uri="{FF2B5EF4-FFF2-40B4-BE49-F238E27FC236}">
                <a16:creationId xmlns:a16="http://schemas.microsoft.com/office/drawing/2014/main" id="{6E0DA662-F3F2-0633-E04D-F2753F4281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2151" y="2587438"/>
            <a:ext cx="2051698" cy="2051698"/>
          </a:xfrm>
          <a:prstGeom prst="rect">
            <a:avLst/>
          </a:prstGeom>
        </p:spPr>
      </p:pic>
      <p:grpSp>
        <p:nvGrpSpPr>
          <p:cNvPr id="33" name="Group 32">
            <a:extLst>
              <a:ext uri="{FF2B5EF4-FFF2-40B4-BE49-F238E27FC236}">
                <a16:creationId xmlns:a16="http://schemas.microsoft.com/office/drawing/2014/main" id="{9C933C1B-CBB3-FE77-37C1-72631856A933}"/>
              </a:ext>
            </a:extLst>
          </p:cNvPr>
          <p:cNvGrpSpPr/>
          <p:nvPr/>
        </p:nvGrpSpPr>
        <p:grpSpPr>
          <a:xfrm>
            <a:off x="7541232" y="4468539"/>
            <a:ext cx="320214" cy="320214"/>
            <a:chOff x="10945366" y="4517738"/>
            <a:chExt cx="320214" cy="320214"/>
          </a:xfrm>
        </p:grpSpPr>
        <p:sp>
          <p:nvSpPr>
            <p:cNvPr id="34" name="Oval 33">
              <a:extLst>
                <a:ext uri="{FF2B5EF4-FFF2-40B4-BE49-F238E27FC236}">
                  <a16:creationId xmlns:a16="http://schemas.microsoft.com/office/drawing/2014/main" id="{B7D2BB18-5946-204B-FFAA-B9738B5E287D}"/>
                </a:ext>
              </a:extLst>
            </p:cNvPr>
            <p:cNvSpPr/>
            <p:nvPr/>
          </p:nvSpPr>
          <p:spPr>
            <a:xfrm>
              <a:off x="10945366"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35" name="Picture 2">
              <a:extLst>
                <a:ext uri="{FF2B5EF4-FFF2-40B4-BE49-F238E27FC236}">
                  <a16:creationId xmlns:a16="http://schemas.microsoft.com/office/drawing/2014/main" id="{8E5D0A21-28FA-802A-ADFB-405AC86182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90" r="13720" b="6295"/>
            <a:stretch/>
          </p:blipFill>
          <p:spPr bwMode="auto">
            <a:xfrm>
              <a:off x="11028790" y="4550726"/>
              <a:ext cx="155186" cy="2389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61588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EB40B5-AB3C-DF16-1FB8-1EB07E595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4F7F4-94BB-889A-036B-457EF7B80B28}"/>
              </a:ext>
            </a:extLst>
          </p:cNvPr>
          <p:cNvSpPr>
            <a:spLocks noGrp="1"/>
          </p:cNvSpPr>
          <p:nvPr>
            <p:ph type="title"/>
          </p:nvPr>
        </p:nvSpPr>
        <p:spPr>
          <a:xfrm>
            <a:off x="0" y="2457488"/>
            <a:ext cx="10563606" cy="1495794"/>
          </a:xfrm>
        </p:spPr>
        <p:txBody>
          <a:bodyPr/>
          <a:lstStyle/>
          <a:p>
            <a:pPr algn="ctr"/>
            <a:r>
              <a:rPr lang="en-US" sz="5400" dirty="0">
                <a:solidFill>
                  <a:srgbClr val="000000"/>
                </a:solidFill>
                <a:latin typeface="+mn-lt"/>
              </a:rPr>
              <a:t>Pero ¿cómo se crean </a:t>
            </a:r>
            <a:br>
              <a:rPr lang="en-US" sz="5400" dirty="0">
                <a:solidFill>
                  <a:srgbClr val="000000"/>
                </a:solidFill>
                <a:latin typeface="+mn-lt"/>
              </a:rPr>
            </a:br>
            <a:r>
              <a:rPr lang="en-US" sz="5400" b="1" dirty="0">
                <a:solidFill>
                  <a:srgbClr val="000000"/>
                </a:solidFill>
                <a:latin typeface="+mn-lt"/>
              </a:rPr>
              <a:t>buenos</a:t>
            </a:r>
            <a:r>
              <a:rPr lang="en-US" sz="5400" dirty="0">
                <a:solidFill>
                  <a:srgbClr val="000000"/>
                </a:solidFill>
                <a:latin typeface="+mn-lt"/>
              </a:rPr>
              <a:t> agentes de IA?</a:t>
            </a:r>
          </a:p>
        </p:txBody>
      </p:sp>
    </p:spTree>
    <p:extLst>
      <p:ext uri="{BB962C8B-B14F-4D97-AF65-F5344CB8AC3E}">
        <p14:creationId xmlns:p14="http://schemas.microsoft.com/office/powerpoint/2010/main" val="7326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249F-5DD9-BA2A-8E3D-35BCEF082EA4}"/>
              </a:ext>
            </a:extLst>
          </p:cNvPr>
          <p:cNvSpPr>
            <a:spLocks noGrp="1"/>
          </p:cNvSpPr>
          <p:nvPr>
            <p:ph type="title"/>
          </p:nvPr>
        </p:nvSpPr>
        <p:spPr/>
        <p:txBody>
          <a:bodyPr/>
          <a:lstStyle/>
          <a:p>
            <a:r>
              <a:rPr lang="en-US"/>
              <a:t>Principios de diseño de agentes</a:t>
            </a:r>
          </a:p>
        </p:txBody>
      </p:sp>
      <p:grpSp>
        <p:nvGrpSpPr>
          <p:cNvPr id="4" name="Group 3">
            <a:extLst>
              <a:ext uri="{FF2B5EF4-FFF2-40B4-BE49-F238E27FC236}">
                <a16:creationId xmlns:a16="http://schemas.microsoft.com/office/drawing/2014/main" id="{EDD41156-EDCC-D12B-A61E-FB9535205B4C}"/>
              </a:ext>
            </a:extLst>
          </p:cNvPr>
          <p:cNvGrpSpPr/>
          <p:nvPr/>
        </p:nvGrpSpPr>
        <p:grpSpPr>
          <a:xfrm>
            <a:off x="588264" y="1777454"/>
            <a:ext cx="3086100" cy="3303091"/>
            <a:chOff x="0" y="-57150"/>
            <a:chExt cx="812800" cy="869950"/>
          </a:xfrm>
        </p:grpSpPr>
        <p:sp>
          <p:nvSpPr>
            <p:cNvPr id="5" name="Freeform 4">
              <a:extLst>
                <a:ext uri="{FF2B5EF4-FFF2-40B4-BE49-F238E27FC236}">
                  <a16:creationId xmlns:a16="http://schemas.microsoft.com/office/drawing/2014/main" id="{B5BEF47B-41C7-F02A-251A-824002DD30EF}"/>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217CE9"/>
            </a:solidFill>
          </p:spPr>
          <p:txBody>
            <a:bodyPr/>
            <a:lstStyle/>
            <a:p>
              <a:endParaRPr lang="en-US"/>
            </a:p>
          </p:txBody>
        </p:sp>
        <p:sp>
          <p:nvSpPr>
            <p:cNvPr id="6" name="TextBox 5">
              <a:extLst>
                <a:ext uri="{FF2B5EF4-FFF2-40B4-BE49-F238E27FC236}">
                  <a16:creationId xmlns:a16="http://schemas.microsoft.com/office/drawing/2014/main" id="{DB7273A9-8CC3-C6C7-71BC-E99A2DDF4D2D}"/>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7" name="TextBox 6">
            <a:extLst>
              <a:ext uri="{FF2B5EF4-FFF2-40B4-BE49-F238E27FC236}">
                <a16:creationId xmlns:a16="http://schemas.microsoft.com/office/drawing/2014/main" id="{945BDB24-7058-E678-9D91-421FF385B5F0}"/>
              </a:ext>
            </a:extLst>
          </p:cNvPr>
          <p:cNvSpPr txBox="1"/>
          <p:nvPr/>
        </p:nvSpPr>
        <p:spPr>
          <a:xfrm>
            <a:off x="588263" y="2852906"/>
            <a:ext cx="3086101" cy="641201"/>
          </a:xfrm>
          <a:prstGeom prst="rect">
            <a:avLst/>
          </a:prstGeom>
        </p:spPr>
        <p:txBody>
          <a:bodyPr wrap="square" lIns="0" tIns="0" rIns="0" bIns="0" rtlCol="0" anchor="t">
            <a:spAutoFit/>
          </a:bodyPr>
          <a:lstStyle/>
          <a:p>
            <a:pPr algn="ctr">
              <a:lnSpc>
                <a:spcPts val="5035"/>
              </a:lnSpc>
            </a:pPr>
            <a:r>
              <a:rPr lang="en-US" sz="4400">
                <a:solidFill>
                  <a:srgbClr val="FFFFFF"/>
                </a:solidFill>
                <a:latin typeface="+mj-lt"/>
                <a:ea typeface="Poppins"/>
                <a:cs typeface="Poppins"/>
                <a:sym typeface="Poppins"/>
              </a:rPr>
              <a:t>Espacio</a:t>
            </a:r>
          </a:p>
        </p:txBody>
      </p:sp>
      <p:grpSp>
        <p:nvGrpSpPr>
          <p:cNvPr id="8" name="Group 7">
            <a:extLst>
              <a:ext uri="{FF2B5EF4-FFF2-40B4-BE49-F238E27FC236}">
                <a16:creationId xmlns:a16="http://schemas.microsoft.com/office/drawing/2014/main" id="{1C56EFAE-10ED-98DF-8E70-CE70CDE83FAE}"/>
              </a:ext>
            </a:extLst>
          </p:cNvPr>
          <p:cNvGrpSpPr/>
          <p:nvPr/>
        </p:nvGrpSpPr>
        <p:grpSpPr>
          <a:xfrm>
            <a:off x="4788230" y="1777454"/>
            <a:ext cx="3086100" cy="3303091"/>
            <a:chOff x="0" y="-57150"/>
            <a:chExt cx="812800" cy="869950"/>
          </a:xfrm>
        </p:grpSpPr>
        <p:sp>
          <p:nvSpPr>
            <p:cNvPr id="9" name="Freeform 8">
              <a:extLst>
                <a:ext uri="{FF2B5EF4-FFF2-40B4-BE49-F238E27FC236}">
                  <a16:creationId xmlns:a16="http://schemas.microsoft.com/office/drawing/2014/main" id="{CE9D2F05-4B64-7374-C083-A0445BBBCF7D}"/>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chemeClr val="accent2"/>
            </a:solidFill>
          </p:spPr>
          <p:txBody>
            <a:bodyPr/>
            <a:lstStyle/>
            <a:p>
              <a:endParaRPr lang="en-US"/>
            </a:p>
          </p:txBody>
        </p:sp>
        <p:sp>
          <p:nvSpPr>
            <p:cNvPr id="10" name="TextBox 9">
              <a:extLst>
                <a:ext uri="{FF2B5EF4-FFF2-40B4-BE49-F238E27FC236}">
                  <a16:creationId xmlns:a16="http://schemas.microsoft.com/office/drawing/2014/main" id="{0DD146CC-EEA7-C9B5-9C02-86093C7AE03B}"/>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11" name="TextBox 10">
            <a:extLst>
              <a:ext uri="{FF2B5EF4-FFF2-40B4-BE49-F238E27FC236}">
                <a16:creationId xmlns:a16="http://schemas.microsoft.com/office/drawing/2014/main" id="{43D33988-6325-81BF-7F6F-F4482D8EAE4C}"/>
              </a:ext>
            </a:extLst>
          </p:cNvPr>
          <p:cNvSpPr txBox="1"/>
          <p:nvPr/>
        </p:nvSpPr>
        <p:spPr>
          <a:xfrm>
            <a:off x="4788229" y="2852906"/>
            <a:ext cx="3086101" cy="641201"/>
          </a:xfrm>
          <a:prstGeom prst="rect">
            <a:avLst/>
          </a:prstGeom>
        </p:spPr>
        <p:txBody>
          <a:bodyPr wrap="square" lIns="0" tIns="0" rIns="0" bIns="0" rtlCol="0" anchor="t">
            <a:spAutoFit/>
          </a:bodyPr>
          <a:lstStyle/>
          <a:p>
            <a:pPr algn="ctr">
              <a:lnSpc>
                <a:spcPts val="5035"/>
              </a:lnSpc>
            </a:pPr>
            <a:r>
              <a:rPr lang="en-US" sz="4400">
                <a:solidFill>
                  <a:srgbClr val="FFFFFF"/>
                </a:solidFill>
                <a:latin typeface="+mj-lt"/>
                <a:ea typeface="Poppins"/>
                <a:cs typeface="Poppins"/>
                <a:sym typeface="Poppins"/>
              </a:rPr>
              <a:t>Tiempo</a:t>
            </a:r>
          </a:p>
        </p:txBody>
      </p:sp>
      <p:grpSp>
        <p:nvGrpSpPr>
          <p:cNvPr id="12" name="Group 11">
            <a:extLst>
              <a:ext uri="{FF2B5EF4-FFF2-40B4-BE49-F238E27FC236}">
                <a16:creationId xmlns:a16="http://schemas.microsoft.com/office/drawing/2014/main" id="{9B7EA2DA-6344-843F-60A6-0A66B7FA874E}"/>
              </a:ext>
            </a:extLst>
          </p:cNvPr>
          <p:cNvGrpSpPr/>
          <p:nvPr/>
        </p:nvGrpSpPr>
        <p:grpSpPr>
          <a:xfrm>
            <a:off x="8538884" y="1777454"/>
            <a:ext cx="3347150" cy="3303091"/>
            <a:chOff x="-68754" y="-57150"/>
            <a:chExt cx="881554" cy="869950"/>
          </a:xfrm>
        </p:grpSpPr>
        <p:sp>
          <p:nvSpPr>
            <p:cNvPr id="13" name="Freeform 12">
              <a:extLst>
                <a:ext uri="{FF2B5EF4-FFF2-40B4-BE49-F238E27FC236}">
                  <a16:creationId xmlns:a16="http://schemas.microsoft.com/office/drawing/2014/main" id="{6259C0F1-2577-AF4C-3830-F7E0D826F239}"/>
                </a:ext>
              </a:extLst>
            </p:cNvPr>
            <p:cNvSpPr/>
            <p:nvPr/>
          </p:nvSpPr>
          <p:spPr>
            <a:xfrm>
              <a:off x="-68754" y="0"/>
              <a:ext cx="881554"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chemeClr val="accent3"/>
            </a:solidFill>
          </p:spPr>
          <p:txBody>
            <a:bodyPr/>
            <a:lstStyle/>
            <a:p>
              <a:endParaRPr lang="en-US"/>
            </a:p>
          </p:txBody>
        </p:sp>
        <p:sp>
          <p:nvSpPr>
            <p:cNvPr id="14" name="TextBox 13">
              <a:extLst>
                <a:ext uri="{FF2B5EF4-FFF2-40B4-BE49-F238E27FC236}">
                  <a16:creationId xmlns:a16="http://schemas.microsoft.com/office/drawing/2014/main" id="{EFF5AFA8-9E46-75FE-3B03-551DECAA683C}"/>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15" name="TextBox 14">
            <a:extLst>
              <a:ext uri="{FF2B5EF4-FFF2-40B4-BE49-F238E27FC236}">
                <a16:creationId xmlns:a16="http://schemas.microsoft.com/office/drawing/2014/main" id="{F8C8A996-75ED-9753-8ACF-BC861E9AA012}"/>
              </a:ext>
            </a:extLst>
          </p:cNvPr>
          <p:cNvSpPr txBox="1"/>
          <p:nvPr/>
        </p:nvSpPr>
        <p:spPr>
          <a:xfrm>
            <a:off x="8538885" y="2852906"/>
            <a:ext cx="3347150" cy="641201"/>
          </a:xfrm>
          <a:prstGeom prst="rect">
            <a:avLst/>
          </a:prstGeom>
        </p:spPr>
        <p:txBody>
          <a:bodyPr wrap="square" lIns="0" tIns="0" rIns="0" bIns="0" rtlCol="0" anchor="t">
            <a:spAutoFit/>
          </a:bodyPr>
          <a:lstStyle/>
          <a:p>
            <a:pPr algn="ctr">
              <a:lnSpc>
                <a:spcPts val="5035"/>
              </a:lnSpc>
            </a:pPr>
            <a:r>
              <a:rPr lang="en-US" sz="4400">
                <a:solidFill>
                  <a:srgbClr val="FFFFFF"/>
                </a:solidFill>
                <a:latin typeface="+mj-lt"/>
                <a:ea typeface="Poppins"/>
                <a:cs typeface="Poppins"/>
                <a:sym typeface="Poppins"/>
              </a:rPr>
              <a:t>Núcleo</a:t>
            </a:r>
          </a:p>
        </p:txBody>
      </p:sp>
    </p:spTree>
    <p:extLst>
      <p:ext uri="{BB962C8B-B14F-4D97-AF65-F5344CB8AC3E}">
        <p14:creationId xmlns:p14="http://schemas.microsoft.com/office/powerpoint/2010/main" val="9109129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9B247-A46C-1E29-A446-877ED4213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79A84-613B-615D-C793-0AA3AD1DBDE1}"/>
              </a:ext>
            </a:extLst>
          </p:cNvPr>
          <p:cNvSpPr>
            <a:spLocks noGrp="1"/>
          </p:cNvSpPr>
          <p:nvPr>
            <p:ph type="title"/>
          </p:nvPr>
        </p:nvSpPr>
        <p:spPr>
          <a:xfrm>
            <a:off x="1411441" y="1641658"/>
            <a:ext cx="9144000" cy="2243691"/>
          </a:xfrm>
        </p:spPr>
        <p:txBody>
          <a:bodyPr/>
          <a:lstStyle/>
          <a:p>
            <a:pPr algn="ctr"/>
            <a:r>
              <a:rPr lang="en-US" sz="5400" dirty="0">
                <a:solidFill>
                  <a:srgbClr val="000000"/>
                </a:solidFill>
                <a:latin typeface="+mn-lt"/>
              </a:rPr>
              <a:t>¿Qué son los </a:t>
            </a:r>
            <a:br>
              <a:rPr lang="en-US" sz="5400" dirty="0">
                <a:solidFill>
                  <a:srgbClr val="000000"/>
                </a:solidFill>
                <a:latin typeface="+mn-lt"/>
              </a:rPr>
            </a:br>
            <a:r>
              <a:rPr lang="en-US" sz="5400" b="1" dirty="0">
                <a:solidFill>
                  <a:srgbClr val="000000"/>
                </a:solidFill>
                <a:latin typeface="+mn-lt"/>
              </a:rPr>
              <a:t>patrones de diseño </a:t>
            </a:r>
            <a:br>
              <a:rPr lang="en-US" sz="5400" dirty="0">
                <a:solidFill>
                  <a:srgbClr val="000000"/>
                </a:solidFill>
                <a:latin typeface="+mn-lt"/>
              </a:rPr>
            </a:br>
            <a:r>
              <a:rPr lang="en-US" sz="5400" dirty="0">
                <a:solidFill>
                  <a:srgbClr val="000000"/>
                </a:solidFill>
                <a:latin typeface="+mn-lt"/>
              </a:rPr>
              <a:t>para agentes de IA?</a:t>
            </a:r>
          </a:p>
        </p:txBody>
      </p:sp>
    </p:spTree>
    <p:extLst>
      <p:ext uri="{BB962C8B-B14F-4D97-AF65-F5344CB8AC3E}">
        <p14:creationId xmlns:p14="http://schemas.microsoft.com/office/powerpoint/2010/main" val="420477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07B1-CA6F-6195-436C-A85F7FAD0D2E}"/>
              </a:ext>
            </a:extLst>
          </p:cNvPr>
          <p:cNvSpPr txBox="1">
            <a:spLocks/>
          </p:cNvSpPr>
          <p:nvPr/>
        </p:nvSpPr>
        <p:spPr>
          <a:xfrm>
            <a:off x="588263" y="457200"/>
            <a:ext cx="11018520" cy="67710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r>
              <a:rPr lang="en-US">
                <a:solidFill>
                  <a:schemeClr val="tx1"/>
                </a:solidFill>
                <a:cs typeface="Segoe UI"/>
              </a:rPr>
              <a:t>Uso de herramientos en conversaciones</a:t>
            </a:r>
            <a:endParaRPr lang="en-US">
              <a:solidFill>
                <a:schemeClr val="tx1"/>
              </a:solidFill>
            </a:endParaRPr>
          </a:p>
        </p:txBody>
      </p:sp>
      <p:sp>
        <p:nvSpPr>
          <p:cNvPr id="4" name="Rectangle: Rounded Corners 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D338BAA-2C3D-F0D9-8EAA-D30FA9C0952B}"/>
              </a:ext>
              <a:ext uri="{C183D7F6-B498-43B3-948B-1728B52AA6E4}">
                <adec:decorative xmlns:adec="http://schemas.microsoft.com/office/drawing/2017/decorative" val="0"/>
              </a:ext>
            </a:extLst>
          </p:cNvPr>
          <p:cNvSpPr/>
          <p:nvPr/>
        </p:nvSpPr>
        <p:spPr bwMode="auto">
          <a:xfrm>
            <a:off x="588263" y="1302464"/>
            <a:ext cx="5799955"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2B8BD76-A6F5-EE46-1EFB-3F87AAA76E51}"/>
              </a:ext>
              <a:ext uri="{C183D7F6-B498-43B3-948B-1728B52AA6E4}">
                <adec:decorative xmlns:adec="http://schemas.microsoft.com/office/drawing/2017/decorative" val="0"/>
              </a:ext>
            </a:extLst>
          </p:cNvPr>
          <p:cNvSpPr/>
          <p:nvPr/>
        </p:nvSpPr>
        <p:spPr bwMode="auto">
          <a:xfrm>
            <a:off x="6567455" y="1302463"/>
            <a:ext cx="2313154"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7"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D74F21C-CB9E-D206-07C0-809D11937FC1}"/>
              </a:ext>
              <a:ext uri="{C183D7F6-B498-43B3-948B-1728B52AA6E4}">
                <adec:decorative xmlns:adec="http://schemas.microsoft.com/office/drawing/2017/decorative" val="0"/>
              </a:ext>
            </a:extLst>
          </p:cNvPr>
          <p:cNvSpPr/>
          <p:nvPr/>
        </p:nvSpPr>
        <p:spPr bwMode="auto">
          <a:xfrm>
            <a:off x="9025488" y="1302463"/>
            <a:ext cx="2443268" cy="246339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chemeClr val="tx1"/>
              </a:solidFill>
              <a:latin typeface="Segoe Sans Text"/>
              <a:cs typeface="Segoe Sans Text" pitchFamily="2" charset="0"/>
            </a:endParaRPr>
          </a:p>
        </p:txBody>
      </p:sp>
      <p:sp>
        <p:nvSpPr>
          <p:cNvPr id="8"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04578AA-EF55-F24D-B91A-C9CF108585E3}"/>
              </a:ext>
              <a:ext uri="{C183D7F6-B498-43B3-948B-1728B52AA6E4}">
                <adec:decorative xmlns:adec="http://schemas.microsoft.com/office/drawing/2017/decorative" val="0"/>
              </a:ext>
            </a:extLst>
          </p:cNvPr>
          <p:cNvSpPr/>
          <p:nvPr/>
        </p:nvSpPr>
        <p:spPr bwMode="auto">
          <a:xfrm>
            <a:off x="9025486" y="4177593"/>
            <a:ext cx="2431493"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chemeClr val="tx1"/>
                </a:solidFill>
                <a:latin typeface="Segoe Sans Text"/>
                <a:cs typeface="Segoe Sans Text" pitchFamily="2" charset="0"/>
              </a:rPr>
              <a:t>Ejecución #2</a:t>
            </a:r>
            <a:endParaRPr lang="en-US" sz="1400">
              <a:solidFill>
                <a:schemeClr val="tx1"/>
              </a:solidFill>
              <a:latin typeface="Segoe Sans Text"/>
              <a:cs typeface="Segoe Sans Text" pitchFamily="2" charset="0"/>
            </a:endParaRPr>
          </a:p>
        </p:txBody>
      </p:sp>
      <p:sp>
        <p:nvSpPr>
          <p:cNvPr id="11"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FED11DA-4D10-1053-72C7-B367EA17838C}"/>
              </a:ext>
              <a:ext uri="{C183D7F6-B498-43B3-948B-1728B52AA6E4}">
                <adec:decorative xmlns:adec="http://schemas.microsoft.com/office/drawing/2017/decorative" val="0"/>
              </a:ext>
            </a:extLst>
          </p:cNvPr>
          <p:cNvSpPr/>
          <p:nvPr/>
        </p:nvSpPr>
        <p:spPr bwMode="auto">
          <a:xfrm>
            <a:off x="6708586" y="1938444"/>
            <a:ext cx="2090523"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chemeClr val="tx1"/>
                </a:solidFill>
                <a:latin typeface="+mj-lt"/>
                <a:cs typeface="Segoe Sans Text" pitchFamily="2" charset="0"/>
              </a:rPr>
              <a:t>Mensaje de usuario</a:t>
            </a:r>
          </a:p>
          <a:p>
            <a:pPr defTabSz="932472" fontAlgn="base">
              <a:spcBef>
                <a:spcPct val="0"/>
              </a:spcBef>
              <a:spcAft>
                <a:spcPct val="0"/>
              </a:spcAft>
            </a:pPr>
            <a:r>
              <a:rPr lang="en-US" sz="1200">
                <a:solidFill>
                  <a:schemeClr val="tx1"/>
                </a:solidFill>
                <a:latin typeface="Segoe UI" panose="020B0502040204020203" pitchFamily="34" charset="0"/>
                <a:cs typeface="Segoe UI" panose="020B0502040204020203" pitchFamily="34" charset="0"/>
              </a:rPr>
              <a:t>Dime las ventas totales por región</a:t>
            </a:r>
          </a:p>
        </p:txBody>
      </p:sp>
      <p:sp>
        <p:nvSpPr>
          <p:cNvPr id="12" name="Rectangle: Rounded Corners 1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EB8AED9-25E4-7CC6-3BFA-300B7D6D975B}"/>
              </a:ext>
              <a:ext uri="{C183D7F6-B498-43B3-948B-1728B52AA6E4}">
                <adec:decorative xmlns:adec="http://schemas.microsoft.com/office/drawing/2017/decorative" val="0"/>
              </a:ext>
            </a:extLst>
          </p:cNvPr>
          <p:cNvSpPr/>
          <p:nvPr/>
        </p:nvSpPr>
        <p:spPr bwMode="auto">
          <a:xfrm>
            <a:off x="6708586" y="3006316"/>
            <a:ext cx="2090524" cy="77118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chemeClr val="tx1"/>
                </a:solidFill>
                <a:latin typeface="+mj-lt"/>
                <a:cs typeface="Segoe Sans Text" pitchFamily="2" charset="0"/>
              </a:rPr>
              <a:t>Mensaje del agente</a:t>
            </a:r>
          </a:p>
          <a:p>
            <a:pPr defTabSz="932472" fontAlgn="base">
              <a:spcBef>
                <a:spcPct val="0"/>
              </a:spcBef>
              <a:spcAft>
                <a:spcPct val="0"/>
              </a:spcAft>
            </a:pPr>
            <a:r>
              <a:rPr lang="en-US" sz="1100">
                <a:solidFill>
                  <a:schemeClr val="tx1"/>
                </a:solidFill>
                <a:cs typeface="Segoe Sans Text" pitchFamily="2" charset="0"/>
              </a:rPr>
              <a:t>Aquí están las ventas:</a:t>
            </a:r>
          </a:p>
          <a:p>
            <a:pPr defTabSz="932472" fontAlgn="base">
              <a:spcBef>
                <a:spcPct val="0"/>
              </a:spcBef>
              <a:spcAft>
                <a:spcPct val="0"/>
              </a:spcAft>
            </a:pPr>
            <a:r>
              <a:rPr lang="en-US" sz="1100">
                <a:solidFill>
                  <a:schemeClr val="tx1"/>
                </a:solidFill>
                <a:cs typeface="Segoe Sans Text" pitchFamily="2" charset="0"/>
              </a:rPr>
              <a:t>Europa: $15,478.00</a:t>
            </a:r>
          </a:p>
          <a:p>
            <a:pPr defTabSz="932472" fontAlgn="base">
              <a:spcBef>
                <a:spcPct val="0"/>
              </a:spcBef>
              <a:spcAft>
                <a:spcPct val="0"/>
              </a:spcAft>
            </a:pPr>
            <a:r>
              <a:rPr lang="en-US" sz="1100">
                <a:solidFill>
                  <a:schemeClr val="tx1"/>
                </a:solidFill>
                <a:cs typeface="Segoe Sans Text" pitchFamily="2" charset="0"/>
              </a:rPr>
              <a:t>Estados Unidos: $78,792.00</a:t>
            </a:r>
          </a:p>
        </p:txBody>
      </p:sp>
      <p:sp>
        <p:nvSpPr>
          <p:cNvPr id="13" name="Rectangle: Rounded Corners 1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B0A3B4FB-B3CB-4699-27EF-E97CA2205140}"/>
              </a:ext>
              <a:ext uri="{C183D7F6-B498-43B3-948B-1728B52AA6E4}">
                <adec:decorative xmlns:adec="http://schemas.microsoft.com/office/drawing/2017/decorative" val="0"/>
              </a:ext>
            </a:extLst>
          </p:cNvPr>
          <p:cNvSpPr/>
          <p:nvPr/>
        </p:nvSpPr>
        <p:spPr bwMode="auto">
          <a:xfrm>
            <a:off x="9038337" y="1415700"/>
            <a:ext cx="2255271" cy="911806"/>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solidFill>
                  <a:schemeClr val="tx1"/>
                </a:solidFill>
                <a:effectLst/>
                <a:latin typeface="Segoe Sans Text"/>
                <a:cs typeface="Segoe Sans Text" pitchFamily="2" charset="0"/>
              </a:rPr>
              <a:t>Ejecución #1</a:t>
            </a:r>
            <a:endParaRPr lang="en-US" sz="1600">
              <a:solidFill>
                <a:schemeClr val="tx1"/>
              </a:solidFill>
              <a:latin typeface="Segoe Sans Text"/>
              <a:cs typeface="Segoe Sans Text" pitchFamily="2" charset="0"/>
            </a:endParaRPr>
          </a:p>
        </p:txBody>
      </p:sp>
      <p:sp>
        <p:nvSpPr>
          <p:cNvPr id="14" name="Flowchart: Connector 17">
            <a:extLst>
              <a:ext uri="{FF2B5EF4-FFF2-40B4-BE49-F238E27FC236}">
                <a16:creationId xmlns:a16="http://schemas.microsoft.com/office/drawing/2014/main" id="{92F96693-5D45-7EA0-C045-AAE113F70AE7}"/>
              </a:ext>
            </a:extLst>
          </p:cNvPr>
          <p:cNvSpPr>
            <a:spLocks noChangeAspect="1"/>
          </p:cNvSpPr>
          <p:nvPr/>
        </p:nvSpPr>
        <p:spPr bwMode="auto">
          <a:xfrm>
            <a:off x="9198108" y="2238552"/>
            <a:ext cx="295497" cy="296011"/>
          </a:xfrm>
          <a:prstGeom prst="flowChartConnector">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1</a:t>
            </a:r>
          </a:p>
        </p:txBody>
      </p:sp>
      <p:sp>
        <p:nvSpPr>
          <p:cNvPr id="15"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D1700AA3-7D21-9857-2C15-EE0C3594E69B}"/>
              </a:ext>
              <a:ext uri="{C183D7F6-B498-43B3-948B-1728B52AA6E4}">
                <adec:decorative xmlns:adec="http://schemas.microsoft.com/office/drawing/2017/decorative" val="0"/>
              </a:ext>
            </a:extLst>
          </p:cNvPr>
          <p:cNvSpPr/>
          <p:nvPr/>
        </p:nvSpPr>
        <p:spPr bwMode="auto">
          <a:xfrm>
            <a:off x="9410582" y="2393697"/>
            <a:ext cx="2378542" cy="569139"/>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Consultar SQLite DB</a:t>
            </a:r>
          </a:p>
          <a:p>
            <a:pPr defTabSz="932472" fontAlgn="base">
              <a:spcBef>
                <a:spcPct val="0"/>
              </a:spcBef>
              <a:spcAft>
                <a:spcPct val="0"/>
              </a:spcAft>
            </a:pPr>
            <a:r>
              <a:rPr lang="en-US" sz="1000">
                <a:solidFill>
                  <a:schemeClr val="tx1"/>
                </a:solidFill>
                <a:latin typeface="Segoe Sans Text"/>
                <a:cs typeface="Segoe Sans Text" pitchFamily="2" charset="0"/>
              </a:rPr>
              <a:t>SELECT * FROM</a:t>
            </a:r>
          </a:p>
          <a:p>
            <a:pPr defTabSz="932472" fontAlgn="base">
              <a:spcBef>
                <a:spcPct val="0"/>
              </a:spcBef>
              <a:spcAft>
                <a:spcPct val="0"/>
              </a:spcAft>
            </a:pPr>
            <a:r>
              <a:rPr lang="en-US" sz="1000">
                <a:solidFill>
                  <a:schemeClr val="tx1"/>
                </a:solidFill>
                <a:latin typeface="Segoe Sans Text"/>
                <a:cs typeface="Segoe Sans Text" pitchFamily="2" charset="0"/>
              </a:rPr>
              <a:t>sales GROUP BY region</a:t>
            </a:r>
          </a:p>
        </p:txBody>
      </p:sp>
      <p:sp>
        <p:nvSpPr>
          <p:cNvPr id="16"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274AB88-8606-A705-BF0C-92C646AA3BB1}"/>
              </a:ext>
              <a:ext uri="{C183D7F6-B498-43B3-948B-1728B52AA6E4}">
                <adec:decorative xmlns:adec="http://schemas.microsoft.com/office/drawing/2017/decorative" val="0"/>
              </a:ext>
            </a:extLst>
          </p:cNvPr>
          <p:cNvSpPr/>
          <p:nvPr/>
        </p:nvSpPr>
        <p:spPr bwMode="auto">
          <a:xfrm>
            <a:off x="9401045" y="3059905"/>
            <a:ext cx="1880108" cy="381827"/>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r>
              <a:rPr lang="en-US" sz="1200" b="1">
                <a:solidFill>
                  <a:schemeClr val="tx1"/>
                </a:solidFill>
                <a:latin typeface="Segoe Sans Text"/>
                <a:cs typeface="Segoe Sans Text" pitchFamily="2" charset="0"/>
              </a:rPr>
              <a:t>Crear mensaje</a:t>
            </a:r>
            <a:endParaRPr lang="en-US" sz="1400">
              <a:solidFill>
                <a:schemeClr val="tx1"/>
              </a:solidFill>
              <a:latin typeface="Segoe Sans Text"/>
              <a:cs typeface="Segoe Sans Text" pitchFamily="2" charset="0"/>
            </a:endParaRPr>
          </a:p>
        </p:txBody>
      </p:sp>
      <p:cxnSp>
        <p:nvCxnSpPr>
          <p:cNvPr id="17" name="Straight Arrow Connector 16">
            <a:extLst>
              <a:ext uri="{FF2B5EF4-FFF2-40B4-BE49-F238E27FC236}">
                <a16:creationId xmlns:a16="http://schemas.microsoft.com/office/drawing/2014/main" id="{32F96A2D-6629-C28B-4C4E-A782C302ADE6}"/>
              </a:ext>
            </a:extLst>
          </p:cNvPr>
          <p:cNvCxnSpPr>
            <a:cxnSpLocks/>
            <a:stCxn id="11" idx="3"/>
          </p:cNvCxnSpPr>
          <p:nvPr/>
        </p:nvCxnSpPr>
        <p:spPr>
          <a:xfrm flipV="1">
            <a:off x="8799109" y="2393697"/>
            <a:ext cx="386545"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8">
            <a:extLst>
              <a:ext uri="{FF2B5EF4-FFF2-40B4-BE49-F238E27FC236}">
                <a16:creationId xmlns:a16="http://schemas.microsoft.com/office/drawing/2014/main" id="{F3D9CAC0-C37D-FCC3-274B-9D617C580A49}"/>
              </a:ext>
            </a:extLst>
          </p:cNvPr>
          <p:cNvSpPr>
            <a:spLocks noChangeAspect="1"/>
          </p:cNvSpPr>
          <p:nvPr/>
        </p:nvSpPr>
        <p:spPr bwMode="auto">
          <a:xfrm>
            <a:off x="9201505" y="3074409"/>
            <a:ext cx="295497" cy="296011"/>
          </a:xfrm>
          <a:prstGeom prst="flowChartConnector">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2</a:t>
            </a:r>
          </a:p>
        </p:txBody>
      </p:sp>
      <p:sp>
        <p:nvSpPr>
          <p:cNvPr id="20"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60CB355-BF41-3D0C-8F0C-1A8223224843}"/>
              </a:ext>
              <a:ext uri="{C183D7F6-B498-43B3-948B-1728B52AA6E4}">
                <adec:decorative xmlns:adec="http://schemas.microsoft.com/office/drawing/2017/decorative" val="0"/>
              </a:ext>
            </a:extLst>
          </p:cNvPr>
          <p:cNvSpPr/>
          <p:nvPr/>
        </p:nvSpPr>
        <p:spPr bwMode="auto">
          <a:xfrm>
            <a:off x="6708586" y="4139598"/>
            <a:ext cx="2036485"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chemeClr val="tx1"/>
                </a:solidFill>
                <a:latin typeface="+mj-lt"/>
                <a:cs typeface="Segoe Sans Text" pitchFamily="2" charset="0"/>
              </a:rPr>
              <a:t>Mensaje de usuario</a:t>
            </a:r>
          </a:p>
          <a:p>
            <a:pPr defTabSz="932472" fontAlgn="base">
              <a:spcBef>
                <a:spcPct val="0"/>
              </a:spcBef>
              <a:spcAft>
                <a:spcPct val="0"/>
              </a:spcAft>
            </a:pPr>
            <a:r>
              <a:rPr lang="en-US" sz="1200">
                <a:solidFill>
                  <a:schemeClr val="tx1"/>
                </a:solidFill>
                <a:cs typeface="Segoe Sans Text" pitchFamily="2" charset="0"/>
              </a:rPr>
              <a:t>Mostrar como un gráfico circular</a:t>
            </a:r>
          </a:p>
        </p:txBody>
      </p:sp>
      <p:sp>
        <p:nvSpPr>
          <p:cNvPr id="21" name="Rectangle: Rounded Corners 1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C840F82-4FFF-C572-A7D4-680FDBE85BAD}"/>
              </a:ext>
              <a:ext uri="{C183D7F6-B498-43B3-948B-1728B52AA6E4}">
                <adec:decorative xmlns:adec="http://schemas.microsoft.com/office/drawing/2017/decorative" val="0"/>
              </a:ext>
            </a:extLst>
          </p:cNvPr>
          <p:cNvSpPr/>
          <p:nvPr/>
        </p:nvSpPr>
        <p:spPr bwMode="auto">
          <a:xfrm>
            <a:off x="6666709" y="5072226"/>
            <a:ext cx="2090524"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b="1">
                <a:solidFill>
                  <a:schemeClr val="tx1"/>
                </a:solidFill>
                <a:latin typeface="+mj-lt"/>
                <a:cs typeface="Segoe Sans Text" pitchFamily="2" charset="0"/>
              </a:rPr>
              <a:t>Mensagem do agente</a:t>
            </a:r>
          </a:p>
          <a:p>
            <a:pPr defTabSz="932472" fontAlgn="base">
              <a:spcBef>
                <a:spcPct val="0"/>
              </a:spcBef>
              <a:spcAft>
                <a:spcPct val="0"/>
              </a:spcAft>
            </a:pPr>
            <a:endParaRPr lang="en-US" sz="1200" b="1">
              <a:solidFill>
                <a:schemeClr val="tx1"/>
              </a:solidFill>
              <a:latin typeface="Segoe Sans Text"/>
              <a:cs typeface="Segoe Sans Text" pitchFamily="2" charset="0"/>
            </a:endParaRPr>
          </a:p>
        </p:txBody>
      </p:sp>
      <p:sp>
        <p:nvSpPr>
          <p:cNvPr id="22" name="Rectangle: Rounded Corners 2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E0ABD8F-45C6-1A33-0FC0-FD78E5C75A1E}"/>
              </a:ext>
              <a:ext uri="{C183D7F6-B498-43B3-948B-1728B52AA6E4}">
                <adec:decorative xmlns:adec="http://schemas.microsoft.com/office/drawing/2017/decorative" val="0"/>
              </a:ext>
            </a:extLst>
          </p:cNvPr>
          <p:cNvSpPr/>
          <p:nvPr/>
        </p:nvSpPr>
        <p:spPr bwMode="auto">
          <a:xfrm>
            <a:off x="9422361" y="4409580"/>
            <a:ext cx="2046395" cy="1131476"/>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Code Interpreter Tool</a:t>
            </a:r>
          </a:p>
          <a:p>
            <a:pPr defTabSz="932472" fontAlgn="base">
              <a:spcBef>
                <a:spcPct val="0"/>
              </a:spcBef>
              <a:spcAft>
                <a:spcPct val="0"/>
              </a:spcAft>
            </a:pPr>
            <a:r>
              <a:rPr lang="en-US" sz="1200">
                <a:solidFill>
                  <a:schemeClr val="tx1"/>
                </a:solidFill>
                <a:latin typeface="Segoe Sans Text"/>
                <a:cs typeface="Segoe Sans Text" pitchFamily="2" charset="0"/>
              </a:rPr>
              <a:t>Create a pie chart</a:t>
            </a:r>
          </a:p>
        </p:txBody>
      </p:sp>
      <p:sp>
        <p:nvSpPr>
          <p:cNvPr id="23" name="Rectangle: Rounded Corners 2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41C518B-3FBD-7A09-A0BF-4BE5C5E99C1C}"/>
              </a:ext>
              <a:ext uri="{C183D7F6-B498-43B3-948B-1728B52AA6E4}">
                <adec:decorative xmlns:adec="http://schemas.microsoft.com/office/drawing/2017/decorative" val="0"/>
              </a:ext>
            </a:extLst>
          </p:cNvPr>
          <p:cNvSpPr/>
          <p:nvPr/>
        </p:nvSpPr>
        <p:spPr bwMode="auto">
          <a:xfrm>
            <a:off x="9401046" y="5854814"/>
            <a:ext cx="1707479" cy="484915"/>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r>
              <a:rPr lang="en-US" sz="1400">
                <a:solidFill>
                  <a:schemeClr val="tx1"/>
                </a:solidFill>
                <a:latin typeface="Segoe Sans Text"/>
                <a:cs typeface="Segoe Sans Text" pitchFamily="2" charset="0"/>
              </a:rPr>
              <a:t>Crear mensaje</a:t>
            </a:r>
          </a:p>
        </p:txBody>
      </p:sp>
      <p:sp>
        <p:nvSpPr>
          <p:cNvPr id="24" name="Flowchart: Connector 25">
            <a:extLst>
              <a:ext uri="{FF2B5EF4-FFF2-40B4-BE49-F238E27FC236}">
                <a16:creationId xmlns:a16="http://schemas.microsoft.com/office/drawing/2014/main" id="{1C94A010-11C1-197F-47C1-E4CC86092AC0}"/>
              </a:ext>
            </a:extLst>
          </p:cNvPr>
          <p:cNvSpPr>
            <a:spLocks noChangeAspect="1"/>
          </p:cNvSpPr>
          <p:nvPr/>
        </p:nvSpPr>
        <p:spPr bwMode="auto">
          <a:xfrm>
            <a:off x="9201506" y="5869318"/>
            <a:ext cx="295497" cy="296011"/>
          </a:xfrm>
          <a:prstGeom prst="flowChartConnector">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2</a:t>
            </a:r>
          </a:p>
        </p:txBody>
      </p:sp>
      <p:sp>
        <p:nvSpPr>
          <p:cNvPr id="25" name="Flowchart: Connector 27">
            <a:extLst>
              <a:ext uri="{FF2B5EF4-FFF2-40B4-BE49-F238E27FC236}">
                <a16:creationId xmlns:a16="http://schemas.microsoft.com/office/drawing/2014/main" id="{0192616C-74BB-FB69-BE1D-3B567F32616D}"/>
              </a:ext>
            </a:extLst>
          </p:cNvPr>
          <p:cNvSpPr>
            <a:spLocks noChangeAspect="1"/>
          </p:cNvSpPr>
          <p:nvPr/>
        </p:nvSpPr>
        <p:spPr bwMode="auto">
          <a:xfrm>
            <a:off x="9224211" y="4714736"/>
            <a:ext cx="295497" cy="296011"/>
          </a:xfrm>
          <a:prstGeom prst="flowChartConnector">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1</a:t>
            </a:r>
          </a:p>
        </p:txBody>
      </p:sp>
      <p:sp>
        <p:nvSpPr>
          <p:cNvPr id="26" name="Rectangle: Rounded Corners 2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920BD8E-6DA3-E226-DD78-DC7C397D1E33}"/>
              </a:ext>
              <a:ext uri="{C183D7F6-B498-43B3-948B-1728B52AA6E4}">
                <adec:decorative xmlns:adec="http://schemas.microsoft.com/office/drawing/2017/decorative" val="0"/>
              </a:ext>
            </a:extLst>
          </p:cNvPr>
          <p:cNvSpPr/>
          <p:nvPr/>
        </p:nvSpPr>
        <p:spPr bwMode="auto">
          <a:xfrm>
            <a:off x="6637599" y="1302463"/>
            <a:ext cx="2255271" cy="935818"/>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solidFill>
                  <a:schemeClr val="tx1"/>
                </a:solidFill>
                <a:latin typeface="+mj-lt"/>
                <a:cs typeface="Segoe Sans Text" pitchFamily="2" charset="0"/>
              </a:rPr>
              <a:t>Conversación</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pic>
        <p:nvPicPr>
          <p:cNvPr id="27" name="Picture 26" descr="A blue square with a black star&#10;&#10;Description automatically generated">
            <a:extLst>
              <a:ext uri="{FF2B5EF4-FFF2-40B4-BE49-F238E27FC236}">
                <a16:creationId xmlns:a16="http://schemas.microsoft.com/office/drawing/2014/main" id="{53D8B229-9F72-F670-D8BF-2C6380BD563C}"/>
              </a:ext>
            </a:extLst>
          </p:cNvPr>
          <p:cNvPicPr>
            <a:picLocks noChangeAspect="1"/>
          </p:cNvPicPr>
          <p:nvPr/>
        </p:nvPicPr>
        <p:blipFill>
          <a:blip r:embed="rId3"/>
          <a:stretch>
            <a:fillRect/>
          </a:stretch>
        </p:blipFill>
        <p:spPr>
          <a:xfrm>
            <a:off x="769922" y="3704208"/>
            <a:ext cx="506697" cy="506697"/>
          </a:xfrm>
          <a:prstGeom prst="rect">
            <a:avLst/>
          </a:prstGeom>
        </p:spPr>
      </p:pic>
      <p:pic>
        <p:nvPicPr>
          <p:cNvPr id="28" name="Picture 2" descr="Meta for Work">
            <a:extLst>
              <a:ext uri="{FF2B5EF4-FFF2-40B4-BE49-F238E27FC236}">
                <a16:creationId xmlns:a16="http://schemas.microsoft.com/office/drawing/2014/main" id="{1296CBB8-D90D-7C0A-08F3-C6DB3AE7DBE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6619" y="3663525"/>
            <a:ext cx="564448" cy="564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Mistral AI logo">
            <a:extLst>
              <a:ext uri="{FF2B5EF4-FFF2-40B4-BE49-F238E27FC236}">
                <a16:creationId xmlns:a16="http://schemas.microsoft.com/office/drawing/2014/main" id="{E9D6CE6C-9892-363D-129F-8418C7226B3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8499" y="3765853"/>
            <a:ext cx="352249" cy="3522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and green logo&#10;&#10;Description automatically generated">
            <a:extLst>
              <a:ext uri="{FF2B5EF4-FFF2-40B4-BE49-F238E27FC236}">
                <a16:creationId xmlns:a16="http://schemas.microsoft.com/office/drawing/2014/main" id="{F74EFB0B-EB25-C930-D487-9283377FF5D5}"/>
              </a:ext>
            </a:extLst>
          </p:cNvPr>
          <p:cNvPicPr>
            <a:picLocks noChangeAspect="1"/>
          </p:cNvPicPr>
          <p:nvPr/>
        </p:nvPicPr>
        <p:blipFill rotWithShape="1">
          <a:blip r:embed="rId6">
            <a:extLst>
              <a:ext uri="{28A0092B-C50C-407E-A947-70E740481C1C}">
                <a14:useLocalDpi xmlns:a14="http://schemas.microsoft.com/office/drawing/2010/main" val="0"/>
              </a:ext>
            </a:extLst>
          </a:blip>
          <a:srcRect t="-7491" r="80121"/>
          <a:stretch/>
        </p:blipFill>
        <p:spPr>
          <a:xfrm>
            <a:off x="2393125" y="3791504"/>
            <a:ext cx="348381" cy="307149"/>
          </a:xfrm>
          <a:prstGeom prst="rect">
            <a:avLst/>
          </a:prstGeom>
        </p:spPr>
      </p:pic>
      <p:grpSp>
        <p:nvGrpSpPr>
          <p:cNvPr id="31" name="Group 30">
            <a:extLst>
              <a:ext uri="{FF2B5EF4-FFF2-40B4-BE49-F238E27FC236}">
                <a16:creationId xmlns:a16="http://schemas.microsoft.com/office/drawing/2014/main" id="{02C498C4-277D-FCCD-DE0B-3102303B4609}"/>
              </a:ext>
            </a:extLst>
          </p:cNvPr>
          <p:cNvGrpSpPr/>
          <p:nvPr/>
        </p:nvGrpSpPr>
        <p:grpSpPr>
          <a:xfrm>
            <a:off x="723147" y="5218253"/>
            <a:ext cx="2478294" cy="400110"/>
            <a:chOff x="8025078" y="4037355"/>
            <a:chExt cx="2478294" cy="400110"/>
          </a:xfrm>
        </p:grpSpPr>
        <p:pic>
          <p:nvPicPr>
            <p:cNvPr id="32" name="Picture 4" descr="Pricing - Azure AI Search | Microsoft Azure">
              <a:extLst>
                <a:ext uri="{FF2B5EF4-FFF2-40B4-BE49-F238E27FC236}">
                  <a16:creationId xmlns:a16="http://schemas.microsoft.com/office/drawing/2014/main" id="{CBE89817-0028-E311-A32B-92A39670F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078" y="4047919"/>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7DA1BC7-4B07-727E-FEE7-562810AEED9E}"/>
                </a:ext>
              </a:extLst>
            </p:cNvPr>
            <p:cNvSpPr txBox="1"/>
            <p:nvPr/>
          </p:nvSpPr>
          <p:spPr>
            <a:xfrm>
              <a:off x="8477881" y="4037355"/>
              <a:ext cx="2025491" cy="400110"/>
            </a:xfrm>
            <a:prstGeom prst="rect">
              <a:avLst/>
            </a:prstGeom>
            <a:noFill/>
          </p:spPr>
          <p:txBody>
            <a:bodyPr wrap="none" rtlCol="0">
              <a:spAutoFit/>
            </a:bodyPr>
            <a:lstStyle/>
            <a:p>
              <a:pPr marR="0" lvl="0" defTabSz="932742" rtl="0" eaLnBrk="1" fontAlgn="auto" latinLnBrk="0" hangingPunct="1">
                <a:lnSpc>
                  <a:spcPct val="100000"/>
                </a:lnSpc>
                <a:spcBef>
                  <a:spcPts val="600"/>
                </a:spcBef>
                <a:spcAft>
                  <a:spcPts val="0"/>
                </a:spcAft>
                <a:buClrTx/>
                <a:buSzPct val="90000"/>
                <a:tabLst/>
                <a:defRPr/>
              </a:pPr>
              <a:r>
                <a:rPr kumimoji="0" lang="en-US" sz="2000" i="0" u="none" strike="noStrike" kern="1200" cap="none" spc="0" normalizeH="0" baseline="0" noProof="0">
                  <a:ln>
                    <a:noFill/>
                  </a:ln>
                  <a:effectLst/>
                  <a:uLnTx/>
                  <a:uFillTx/>
                  <a:ea typeface="+mn-ea"/>
                  <a:cs typeface="Segoe Sans Text" pitchFamily="2" charset="0"/>
                </a:rPr>
                <a:t>Azure AI Search</a:t>
              </a:r>
            </a:p>
          </p:txBody>
        </p:sp>
      </p:grpSp>
      <p:sp>
        <p:nvSpPr>
          <p:cNvPr id="34" name="TextBox 33">
            <a:extLst>
              <a:ext uri="{FF2B5EF4-FFF2-40B4-BE49-F238E27FC236}">
                <a16:creationId xmlns:a16="http://schemas.microsoft.com/office/drawing/2014/main" id="{C57073B4-FC72-4F07-FAA9-63920DD6E521}"/>
              </a:ext>
            </a:extLst>
          </p:cNvPr>
          <p:cNvSpPr txBox="1"/>
          <p:nvPr/>
        </p:nvSpPr>
        <p:spPr>
          <a:xfrm>
            <a:off x="1178468" y="5517105"/>
            <a:ext cx="2132122" cy="400110"/>
          </a:xfrm>
          <a:prstGeom prst="rect">
            <a:avLst/>
          </a:prstGeom>
          <a:noFill/>
        </p:spPr>
        <p:txBody>
          <a:bodyPr wrap="none" lIns="91440" tIns="45720" rIns="91440" bIns="45720" rtlCol="0" anchor="t">
            <a:spAutoFit/>
          </a:bodyPr>
          <a:lstStyle/>
          <a:p>
            <a:pPr defTabSz="932742">
              <a:spcBef>
                <a:spcPts val="600"/>
              </a:spcBef>
              <a:defRPr/>
            </a:pPr>
            <a:r>
              <a:rPr lang="en-US" sz="2000">
                <a:latin typeface="Segoe UI" panose="020B0502040204020203" pitchFamily="34" charset="0"/>
                <a:cs typeface="Segoe UI" panose="020B0502040204020203" pitchFamily="34" charset="0"/>
              </a:rPr>
              <a:t>Files (Azure Blob)</a:t>
            </a:r>
          </a:p>
        </p:txBody>
      </p:sp>
      <p:pic>
        <p:nvPicPr>
          <p:cNvPr id="35" name="Picture 34" descr="A blue and white rectangular object with white stripes&#10;&#10;Description automatically generated">
            <a:extLst>
              <a:ext uri="{FF2B5EF4-FFF2-40B4-BE49-F238E27FC236}">
                <a16:creationId xmlns:a16="http://schemas.microsoft.com/office/drawing/2014/main" id="{7EAEAB95-C14A-992C-DB7B-66BC9A1D6800}"/>
              </a:ext>
            </a:extLst>
          </p:cNvPr>
          <p:cNvPicPr>
            <a:picLocks noChangeAspect="1"/>
          </p:cNvPicPr>
          <p:nvPr/>
        </p:nvPicPr>
        <p:blipFill>
          <a:blip r:embed="rId8"/>
          <a:stretch>
            <a:fillRect/>
          </a:stretch>
        </p:blipFill>
        <p:spPr>
          <a:xfrm>
            <a:off x="869975" y="5552784"/>
            <a:ext cx="263332" cy="271528"/>
          </a:xfrm>
          <a:prstGeom prst="rect">
            <a:avLst/>
          </a:prstGeom>
        </p:spPr>
      </p:pic>
      <p:cxnSp>
        <p:nvCxnSpPr>
          <p:cNvPr id="36" name="Straight Arrow Connector 35">
            <a:extLst>
              <a:ext uri="{FF2B5EF4-FFF2-40B4-BE49-F238E27FC236}">
                <a16:creationId xmlns:a16="http://schemas.microsoft.com/office/drawing/2014/main" id="{BE1AC87B-E703-DBA3-8679-9B9909A46193}"/>
              </a:ext>
            </a:extLst>
          </p:cNvPr>
          <p:cNvCxnSpPr>
            <a:cxnSpLocks/>
          </p:cNvCxnSpPr>
          <p:nvPr/>
        </p:nvCxnSpPr>
        <p:spPr>
          <a:xfrm flipH="1">
            <a:off x="8745071" y="3209744"/>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F4CA9A-57AD-D600-51F6-2C0BBA3F28DF}"/>
              </a:ext>
            </a:extLst>
          </p:cNvPr>
          <p:cNvCxnSpPr>
            <a:endCxn id="18" idx="0"/>
          </p:cNvCxnSpPr>
          <p:nvPr/>
        </p:nvCxnSpPr>
        <p:spPr>
          <a:xfrm>
            <a:off x="9345856" y="2534563"/>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EA73E4-EEC1-8D16-5625-CBD18C5F7EBC}"/>
              </a:ext>
            </a:extLst>
          </p:cNvPr>
          <p:cNvCxnSpPr>
            <a:cxnSpLocks/>
          </p:cNvCxnSpPr>
          <p:nvPr/>
        </p:nvCxnSpPr>
        <p:spPr>
          <a:xfrm flipV="1">
            <a:off x="8758269" y="4862742"/>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98DD51-0F5A-FC3C-F05C-01C49F213C37}"/>
              </a:ext>
            </a:extLst>
          </p:cNvPr>
          <p:cNvCxnSpPr>
            <a:cxnSpLocks/>
          </p:cNvCxnSpPr>
          <p:nvPr/>
        </p:nvCxnSpPr>
        <p:spPr>
          <a:xfrm flipH="1">
            <a:off x="8756356" y="5993877"/>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B698D3C-F95A-8DD0-3DE1-29DF1953953E}"/>
              </a:ext>
            </a:extLst>
          </p:cNvPr>
          <p:cNvCxnSpPr>
            <a:cxnSpLocks/>
          </p:cNvCxnSpPr>
          <p:nvPr/>
        </p:nvCxnSpPr>
        <p:spPr>
          <a:xfrm>
            <a:off x="9367330" y="4997800"/>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83BF7DB2-2B85-1F10-6243-C17E820B0A7F}"/>
              </a:ext>
            </a:extLst>
          </p:cNvPr>
          <p:cNvPicPr>
            <a:picLocks noChangeAspect="1"/>
          </p:cNvPicPr>
          <p:nvPr/>
        </p:nvPicPr>
        <p:blipFill>
          <a:blip r:embed="rId9"/>
          <a:stretch>
            <a:fillRect/>
          </a:stretch>
        </p:blipFill>
        <p:spPr>
          <a:xfrm>
            <a:off x="7111858" y="5499880"/>
            <a:ext cx="1043327" cy="872961"/>
          </a:xfrm>
          <a:prstGeom prst="rect">
            <a:avLst/>
          </a:prstGeom>
        </p:spPr>
      </p:pic>
      <p:sp>
        <p:nvSpPr>
          <p:cNvPr id="43" name="TextBox 42">
            <a:extLst>
              <a:ext uri="{FF2B5EF4-FFF2-40B4-BE49-F238E27FC236}">
                <a16:creationId xmlns:a16="http://schemas.microsoft.com/office/drawing/2014/main" id="{F8B9BCB7-1CA0-4879-5CC7-41B1B7873EB9}"/>
              </a:ext>
            </a:extLst>
          </p:cNvPr>
          <p:cNvSpPr txBox="1"/>
          <p:nvPr/>
        </p:nvSpPr>
        <p:spPr>
          <a:xfrm>
            <a:off x="723147" y="1560713"/>
            <a:ext cx="5372853" cy="400110"/>
          </a:xfrm>
          <a:prstGeom prst="rect">
            <a:avLst/>
          </a:prstGeom>
          <a:noFill/>
        </p:spPr>
        <p:txBody>
          <a:bodyPr wrap="square">
            <a:spAutoFit/>
          </a:bodyPr>
          <a:lstStyle/>
          <a:p>
            <a:pPr defTabSz="932472" fontAlgn="base">
              <a:spcBef>
                <a:spcPct val="0"/>
              </a:spcBef>
              <a:spcAft>
                <a:spcPct val="0"/>
              </a:spcAft>
            </a:pPr>
            <a:r>
              <a:rPr lang="en-US" sz="2000" b="1">
                <a:solidFill>
                  <a:schemeClr val="tx1"/>
                </a:solidFill>
                <a:latin typeface="Segoe UI" panose="020B0502040204020203" pitchFamily="34" charset="0"/>
                <a:cs typeface="Segoe UI" panose="020B0502040204020203" pitchFamily="34" charset="0"/>
              </a:rPr>
              <a:t>Agente de ventas</a:t>
            </a:r>
            <a:endParaRPr lang="en-US" sz="1800" b="1">
              <a:solidFill>
                <a:schemeClr val="tx1"/>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CAD6F2DC-AE22-6E29-B04A-BFA56B395F13}"/>
              </a:ext>
            </a:extLst>
          </p:cNvPr>
          <p:cNvSpPr txBox="1"/>
          <p:nvPr/>
        </p:nvSpPr>
        <p:spPr>
          <a:xfrm>
            <a:off x="723147" y="2147863"/>
            <a:ext cx="5726399" cy="923330"/>
          </a:xfrm>
          <a:prstGeom prst="rect">
            <a:avLst/>
          </a:prstGeom>
          <a:noFill/>
        </p:spPr>
        <p:txBody>
          <a:bodyPr wrap="square">
            <a:spAutoFit/>
          </a:bodyPr>
          <a:lstStyle/>
          <a:p>
            <a:pPr defTabSz="932472" fontAlgn="base">
              <a:spcBef>
                <a:spcPct val="0"/>
              </a:spcBef>
              <a:spcAft>
                <a:spcPct val="0"/>
              </a:spcAft>
            </a:pPr>
            <a:r>
              <a:rPr lang="en-US" sz="1800" b="1">
                <a:solidFill>
                  <a:schemeClr val="tx1"/>
                </a:solidFill>
                <a:latin typeface="Segoe Sans Text"/>
                <a:cs typeface="Segoe Sans Text" pitchFamily="2" charset="0"/>
              </a:rPr>
              <a:t>Instrucciones: </a:t>
            </a:r>
            <a:r>
              <a:rPr lang="en-US" sz="1800">
                <a:solidFill>
                  <a:schemeClr val="tx1"/>
                </a:solidFill>
                <a:latin typeface="Segoe Sans Text"/>
                <a:cs typeface="Segoe Sans Text" pitchFamily="2" charset="0"/>
              </a:rPr>
              <a:t>Usted es un agente de análisis de ventas avanzado en Contoso, especializado en ayudar a los usuarios con consultas de datos de ventas.</a:t>
            </a:r>
          </a:p>
        </p:txBody>
      </p:sp>
      <p:sp>
        <p:nvSpPr>
          <p:cNvPr id="47" name="TextBox 46">
            <a:extLst>
              <a:ext uri="{FF2B5EF4-FFF2-40B4-BE49-F238E27FC236}">
                <a16:creationId xmlns:a16="http://schemas.microsoft.com/office/drawing/2014/main" id="{FFAF03D9-396A-8CBC-BB92-CD4068D1CF13}"/>
              </a:ext>
            </a:extLst>
          </p:cNvPr>
          <p:cNvSpPr txBox="1"/>
          <p:nvPr/>
        </p:nvSpPr>
        <p:spPr>
          <a:xfrm>
            <a:off x="723147" y="4790652"/>
            <a:ext cx="2397878" cy="369332"/>
          </a:xfrm>
          <a:prstGeom prst="rect">
            <a:avLst/>
          </a:prstGeom>
          <a:noFill/>
        </p:spPr>
        <p:txBody>
          <a:bodyPr wrap="square">
            <a:spAutoFit/>
          </a:bodyPr>
          <a:lstStyle/>
          <a:p>
            <a:pPr defTabSz="932472" fontAlgn="base">
              <a:spcBef>
                <a:spcPct val="0"/>
              </a:spcBef>
              <a:spcAft>
                <a:spcPct val="0"/>
              </a:spcAft>
            </a:pPr>
            <a:r>
              <a:rPr lang="en-US" sz="1800" b="1">
                <a:solidFill>
                  <a:schemeClr val="tx1"/>
                </a:solidFill>
                <a:latin typeface="Segoe Sans Text"/>
                <a:cs typeface="Segoe Sans Text" pitchFamily="2" charset="0"/>
              </a:rPr>
              <a:t>Datos</a:t>
            </a:r>
            <a:endParaRPr lang="en-US" sz="1100" b="1">
              <a:solidFill>
                <a:schemeClr val="tx1"/>
              </a:solidFill>
              <a:latin typeface="Segoe Sans Text"/>
              <a:cs typeface="Segoe Sans Text" pitchFamily="2" charset="0"/>
            </a:endParaRPr>
          </a:p>
        </p:txBody>
      </p:sp>
      <p:sp>
        <p:nvSpPr>
          <p:cNvPr id="49" name="TextBox 48">
            <a:extLst>
              <a:ext uri="{FF2B5EF4-FFF2-40B4-BE49-F238E27FC236}">
                <a16:creationId xmlns:a16="http://schemas.microsoft.com/office/drawing/2014/main" id="{311D8DCB-F239-A31B-31BC-633C145400A1}"/>
              </a:ext>
            </a:extLst>
          </p:cNvPr>
          <p:cNvSpPr txBox="1"/>
          <p:nvPr/>
        </p:nvSpPr>
        <p:spPr>
          <a:xfrm>
            <a:off x="723147" y="3258233"/>
            <a:ext cx="2023534" cy="369332"/>
          </a:xfrm>
          <a:prstGeom prst="rect">
            <a:avLst/>
          </a:prstGeom>
          <a:noFill/>
        </p:spPr>
        <p:txBody>
          <a:bodyPr wrap="square">
            <a:spAutoFit/>
          </a:bodyPr>
          <a:lstStyle/>
          <a:p>
            <a:pPr defTabSz="932472" fontAlgn="base">
              <a:spcBef>
                <a:spcPct val="0"/>
              </a:spcBef>
              <a:spcAft>
                <a:spcPct val="0"/>
              </a:spcAft>
            </a:pPr>
            <a:r>
              <a:rPr lang="en-US" sz="1800" b="1">
                <a:solidFill>
                  <a:schemeClr val="tx1"/>
                </a:solidFill>
                <a:latin typeface="Segoe Sans Text"/>
                <a:cs typeface="Segoe Sans Text" pitchFamily="2" charset="0"/>
              </a:rPr>
              <a:t>Modelo</a:t>
            </a:r>
          </a:p>
        </p:txBody>
      </p:sp>
      <p:sp>
        <p:nvSpPr>
          <p:cNvPr id="51" name="TextBox 50">
            <a:extLst>
              <a:ext uri="{FF2B5EF4-FFF2-40B4-BE49-F238E27FC236}">
                <a16:creationId xmlns:a16="http://schemas.microsoft.com/office/drawing/2014/main" id="{41F44E58-6C0F-C07D-9B0A-EDE6DEF93FC8}"/>
              </a:ext>
            </a:extLst>
          </p:cNvPr>
          <p:cNvSpPr txBox="1"/>
          <p:nvPr/>
        </p:nvSpPr>
        <p:spPr>
          <a:xfrm>
            <a:off x="3820884" y="3222414"/>
            <a:ext cx="2549255" cy="2800767"/>
          </a:xfrm>
          <a:prstGeom prst="rect">
            <a:avLst/>
          </a:prstGeom>
          <a:noFill/>
        </p:spPr>
        <p:txBody>
          <a:bodyPr wrap="square">
            <a:spAutoFit/>
          </a:bodyPr>
          <a:lstStyle/>
          <a:p>
            <a:pPr defTabSz="932472" fontAlgn="base">
              <a:spcBef>
                <a:spcPct val="0"/>
              </a:spcBef>
              <a:spcAft>
                <a:spcPct val="0"/>
              </a:spcAft>
            </a:pPr>
            <a:r>
              <a:rPr lang="en-US" sz="2000" b="1">
                <a:latin typeface="Segoe Sans Text"/>
                <a:cs typeface="Segoe Sans Text" pitchFamily="2" charset="0"/>
              </a:rPr>
              <a:t>Herramientos</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800">
                <a:solidFill>
                  <a:schemeClr val="tx1"/>
                </a:solidFill>
                <a:latin typeface="Segoe Sans Text"/>
                <a:cs typeface="Segoe Sans Text" pitchFamily="2" charset="0"/>
              </a:rPr>
              <a:t>File Search</a:t>
            </a:r>
            <a:br>
              <a:rPr lang="en-US" sz="1800">
                <a:solidFill>
                  <a:schemeClr val="tx1"/>
                </a:solidFill>
                <a:latin typeface="Segoe Sans Text"/>
                <a:cs typeface="Segoe Sans Text" pitchFamily="2" charset="0"/>
              </a:rPr>
            </a:br>
            <a:r>
              <a:rPr lang="en-US" sz="1800">
                <a:solidFill>
                  <a:schemeClr val="tx1"/>
                </a:solidFill>
                <a:latin typeface="Segoe Sans Text"/>
                <a:cs typeface="Segoe Sans Text" pitchFamily="2" charset="0"/>
              </a:rPr>
              <a:t>Code Interpreter</a:t>
            </a:r>
          </a:p>
          <a:p>
            <a:pPr defTabSz="932472" fontAlgn="base">
              <a:spcBef>
                <a:spcPct val="0"/>
              </a:spcBef>
              <a:spcAft>
                <a:spcPct val="0"/>
              </a:spcAft>
            </a:pPr>
            <a:r>
              <a:rPr lang="en-US" sz="1800">
                <a:solidFill>
                  <a:schemeClr val="tx1"/>
                </a:solidFill>
                <a:latin typeface="Segoe Sans Text"/>
                <a:cs typeface="Segoe Sans Text" pitchFamily="2" charset="0"/>
              </a:rPr>
              <a:t>Query SQLite</a:t>
            </a:r>
            <a:br>
              <a:rPr lang="en-US" sz="1800">
                <a:solidFill>
                  <a:schemeClr val="tx1"/>
                </a:solidFill>
                <a:latin typeface="Segoe Sans Text"/>
                <a:cs typeface="Segoe Sans Text" pitchFamily="2" charset="0"/>
              </a:rPr>
            </a:br>
            <a:r>
              <a:rPr lang="en-US" sz="1800">
                <a:solidFill>
                  <a:schemeClr val="tx1"/>
                </a:solidFill>
                <a:latin typeface="Segoe Sans Text"/>
                <a:cs typeface="Segoe Sans Text" pitchFamily="2" charset="0"/>
              </a:rPr>
              <a:t>Bing Search</a:t>
            </a:r>
            <a:br>
              <a:rPr lang="en-US" sz="1800">
                <a:solidFill>
                  <a:schemeClr val="tx1"/>
                </a:solidFill>
                <a:latin typeface="Segoe Sans Text"/>
                <a:cs typeface="Segoe Sans Text" pitchFamily="2" charset="0"/>
              </a:rPr>
            </a:br>
            <a:r>
              <a:rPr lang="en-US" sz="1800">
                <a:solidFill>
                  <a:schemeClr val="tx1"/>
                </a:solidFill>
                <a:latin typeface="Segoe Sans Text"/>
                <a:cs typeface="Segoe Sans Text" pitchFamily="2" charset="0"/>
              </a:rPr>
              <a:t>Microsoft SharePoint</a:t>
            </a:r>
          </a:p>
          <a:p>
            <a:pPr defTabSz="932472" fontAlgn="base">
              <a:spcBef>
                <a:spcPct val="0"/>
              </a:spcBef>
              <a:spcAft>
                <a:spcPct val="0"/>
              </a:spcAft>
            </a:pPr>
            <a:r>
              <a:rPr lang="en-US" sz="1800">
                <a:solidFill>
                  <a:schemeClr val="tx1"/>
                </a:solidFill>
                <a:latin typeface="Segoe Sans Text"/>
                <a:cs typeface="Segoe Sans Text" pitchFamily="2" charset="0"/>
              </a:rPr>
              <a:t>Microsoft Fabric</a:t>
            </a:r>
            <a:br>
              <a:rPr lang="en-US" sz="1800">
                <a:solidFill>
                  <a:schemeClr val="tx1"/>
                </a:solidFill>
                <a:latin typeface="Segoe Sans Text"/>
                <a:cs typeface="Segoe Sans Text" pitchFamily="2" charset="0"/>
              </a:rPr>
            </a:br>
            <a:r>
              <a:rPr lang="en-US" sz="1800">
                <a:solidFill>
                  <a:schemeClr val="tx1"/>
                </a:solidFill>
                <a:latin typeface="Segoe Sans Text"/>
                <a:cs typeface="Segoe Sans Text" pitchFamily="2" charset="0"/>
              </a:rPr>
              <a:t>Azure Logic Apps</a:t>
            </a:r>
          </a:p>
          <a:p>
            <a:pPr defTabSz="932472" fontAlgn="base">
              <a:spcBef>
                <a:spcPct val="0"/>
              </a:spcBef>
              <a:spcAft>
                <a:spcPct val="0"/>
              </a:spcAft>
            </a:pPr>
            <a:r>
              <a:rPr lang="en-US" sz="1800">
                <a:solidFill>
                  <a:schemeClr val="tx1"/>
                </a:solidFill>
                <a:latin typeface="Segoe Sans Text"/>
                <a:cs typeface="Segoe Sans Text" pitchFamily="2" charset="0"/>
              </a:rPr>
              <a:t>Azure Functions</a:t>
            </a:r>
          </a:p>
        </p:txBody>
      </p:sp>
    </p:spTree>
    <p:extLst>
      <p:ext uri="{BB962C8B-B14F-4D97-AF65-F5344CB8AC3E}">
        <p14:creationId xmlns:p14="http://schemas.microsoft.com/office/powerpoint/2010/main" val="3632990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p:bldP spid="14" grpId="0" animBg="1"/>
      <p:bldP spid="15" grpId="0"/>
      <p:bldP spid="16" grpId="0"/>
      <p:bldP spid="18" grpId="0" animBg="1"/>
      <p:bldP spid="20" grpId="0" animBg="1"/>
      <p:bldP spid="21" grpId="0" animBg="1"/>
      <p:bldP spid="22" grpId="0"/>
      <p:bldP spid="23" grpId="0"/>
      <p:bldP spid="24" grpId="0" animBg="1"/>
      <p:bldP spid="25" grpId="0" animBg="1"/>
      <p:bldP spid="26" grpId="0"/>
      <p:bldP spid="3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23862-9942-8B75-2431-4261184A4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7A612F-A877-8605-2E2E-4420F1D658B9}"/>
              </a:ext>
            </a:extLst>
          </p:cNvPr>
          <p:cNvSpPr>
            <a:spLocks noGrp="1"/>
          </p:cNvSpPr>
          <p:nvPr>
            <p:ph type="title"/>
          </p:nvPr>
        </p:nvSpPr>
        <p:spPr/>
        <p:txBody>
          <a:bodyPr/>
          <a:lstStyle/>
          <a:p>
            <a:r>
              <a:rPr lang="en-US" sz="3600" dirty="0">
                <a:solidFill>
                  <a:srgbClr val="000000"/>
                </a:solidFill>
              </a:rPr>
              <a:t>Uso de herramientas en Agentic RAG</a:t>
            </a:r>
            <a:endParaRPr lang="en-US"/>
          </a:p>
        </p:txBody>
      </p:sp>
      <p:grpSp>
        <p:nvGrpSpPr>
          <p:cNvPr id="6" name="Group 3">
            <a:extLst>
              <a:ext uri="{FF2B5EF4-FFF2-40B4-BE49-F238E27FC236}">
                <a16:creationId xmlns:a16="http://schemas.microsoft.com/office/drawing/2014/main" id="{6F0EA510-8463-C91D-CCA6-61E7378999D2}"/>
              </a:ext>
            </a:extLst>
          </p:cNvPr>
          <p:cNvGrpSpPr/>
          <p:nvPr/>
        </p:nvGrpSpPr>
        <p:grpSpPr>
          <a:xfrm>
            <a:off x="101788" y="2648549"/>
            <a:ext cx="2397679" cy="1541983"/>
            <a:chOff x="0" y="-57150"/>
            <a:chExt cx="694382" cy="446568"/>
          </a:xfrm>
        </p:grpSpPr>
        <p:sp>
          <p:nvSpPr>
            <p:cNvPr id="7" name="Freeform 4">
              <a:extLst>
                <a:ext uri="{FF2B5EF4-FFF2-40B4-BE49-F238E27FC236}">
                  <a16:creationId xmlns:a16="http://schemas.microsoft.com/office/drawing/2014/main" id="{3D173E45-AC21-1FC3-38EF-975BA36388BD}"/>
                </a:ext>
              </a:extLst>
            </p:cNvPr>
            <p:cNvSpPr/>
            <p:nvPr/>
          </p:nvSpPr>
          <p:spPr>
            <a:xfrm>
              <a:off x="29392" y="-3283"/>
              <a:ext cx="540951" cy="389418"/>
            </a:xfrm>
            <a:custGeom>
              <a:avLst/>
              <a:gdLst/>
              <a:ahLst/>
              <a:cxnLst/>
              <a:rect l="l" t="t" r="r" b="b"/>
              <a:pathLst>
                <a:path w="694382" h="389418">
                  <a:moveTo>
                    <a:pt x="164675" y="0"/>
                  </a:moveTo>
                  <a:lnTo>
                    <a:pt x="529707" y="0"/>
                  </a:lnTo>
                  <a:cubicBezTo>
                    <a:pt x="573381" y="0"/>
                    <a:pt x="615267" y="17350"/>
                    <a:pt x="646150" y="48232"/>
                  </a:cubicBezTo>
                  <a:cubicBezTo>
                    <a:pt x="677032" y="79115"/>
                    <a:pt x="694382" y="121001"/>
                    <a:pt x="694382" y="164675"/>
                  </a:cubicBezTo>
                  <a:lnTo>
                    <a:pt x="694382" y="224742"/>
                  </a:lnTo>
                  <a:cubicBezTo>
                    <a:pt x="694382" y="268417"/>
                    <a:pt x="677032" y="310303"/>
                    <a:pt x="646150" y="341185"/>
                  </a:cubicBezTo>
                  <a:cubicBezTo>
                    <a:pt x="615267" y="372068"/>
                    <a:pt x="573381" y="389418"/>
                    <a:pt x="529707" y="389418"/>
                  </a:cubicBezTo>
                  <a:lnTo>
                    <a:pt x="164675" y="389418"/>
                  </a:lnTo>
                  <a:cubicBezTo>
                    <a:pt x="121001" y="389418"/>
                    <a:pt x="79115" y="372068"/>
                    <a:pt x="48232" y="341185"/>
                  </a:cubicBezTo>
                  <a:cubicBezTo>
                    <a:pt x="17350" y="310303"/>
                    <a:pt x="0" y="268417"/>
                    <a:pt x="0" y="224742"/>
                  </a:cubicBezTo>
                  <a:lnTo>
                    <a:pt x="0" y="164675"/>
                  </a:lnTo>
                  <a:cubicBezTo>
                    <a:pt x="0" y="121001"/>
                    <a:pt x="17350" y="79115"/>
                    <a:pt x="48232" y="48232"/>
                  </a:cubicBezTo>
                  <a:cubicBezTo>
                    <a:pt x="79115" y="17350"/>
                    <a:pt x="121001" y="0"/>
                    <a:pt x="164675" y="0"/>
                  </a:cubicBezTo>
                  <a:close/>
                </a:path>
              </a:pathLst>
            </a:custGeom>
            <a:solidFill>
              <a:srgbClr val="217CE9"/>
            </a:solidFill>
          </p:spPr>
          <p:txBody>
            <a:bodyPr/>
            <a:lstStyle/>
            <a:p>
              <a:endParaRPr lang="en-US"/>
            </a:p>
          </p:txBody>
        </p:sp>
        <p:sp>
          <p:nvSpPr>
            <p:cNvPr id="8" name="TextBox 5">
              <a:extLst>
                <a:ext uri="{FF2B5EF4-FFF2-40B4-BE49-F238E27FC236}">
                  <a16:creationId xmlns:a16="http://schemas.microsoft.com/office/drawing/2014/main" id="{4BDA5622-E4AD-46F7-095D-45F815C802FB}"/>
                </a:ext>
              </a:extLst>
            </p:cNvPr>
            <p:cNvSpPr txBox="1"/>
            <p:nvPr/>
          </p:nvSpPr>
          <p:spPr>
            <a:xfrm>
              <a:off x="0" y="-57150"/>
              <a:ext cx="694382" cy="446568"/>
            </a:xfrm>
            <a:prstGeom prst="rect">
              <a:avLst/>
            </a:prstGeom>
          </p:spPr>
          <p:txBody>
            <a:bodyPr lIns="50800" tIns="50800" rIns="50800" bIns="50800" rtlCol="0" anchor="ctr"/>
            <a:lstStyle/>
            <a:p>
              <a:pPr algn="ctr">
                <a:lnSpc>
                  <a:spcPts val="3500"/>
                </a:lnSpc>
              </a:pPr>
              <a:endParaRPr/>
            </a:p>
          </p:txBody>
        </p:sp>
      </p:grpSp>
      <p:sp>
        <p:nvSpPr>
          <p:cNvPr id="9" name="TextBox 6">
            <a:extLst>
              <a:ext uri="{FF2B5EF4-FFF2-40B4-BE49-F238E27FC236}">
                <a16:creationId xmlns:a16="http://schemas.microsoft.com/office/drawing/2014/main" id="{FC102710-8A5C-C8E3-8F10-0DC04A44482B}"/>
              </a:ext>
            </a:extLst>
          </p:cNvPr>
          <p:cNvSpPr txBox="1"/>
          <p:nvPr/>
        </p:nvSpPr>
        <p:spPr>
          <a:xfrm>
            <a:off x="312956" y="2946680"/>
            <a:ext cx="1561534" cy="945131"/>
          </a:xfrm>
          <a:prstGeom prst="rect">
            <a:avLst/>
          </a:prstGeom>
        </p:spPr>
        <p:txBody>
          <a:bodyPr wrap="square" lIns="0" tIns="0" rIns="0" bIns="0" rtlCol="0" anchor="t">
            <a:spAutoFit/>
          </a:bodyPr>
          <a:lstStyle/>
          <a:p>
            <a:pPr algn="ctr">
              <a:lnSpc>
                <a:spcPts val="3819"/>
              </a:lnSpc>
            </a:pPr>
            <a:r>
              <a:rPr lang="en-US" sz="2728" b="1">
                <a:solidFill>
                  <a:srgbClr val="FFFFFF"/>
                </a:solidFill>
                <a:latin typeface="Poppins Bold"/>
                <a:ea typeface="Poppins Bold"/>
                <a:cs typeface="Poppins Bold"/>
                <a:sym typeface="Poppins Bold"/>
              </a:rPr>
              <a:t>Análisis</a:t>
            </a:r>
          </a:p>
          <a:p>
            <a:pPr algn="ctr">
              <a:lnSpc>
                <a:spcPts val="3819"/>
              </a:lnSpc>
            </a:pPr>
            <a:r>
              <a:rPr lang="en-US" sz="2728" b="1">
                <a:solidFill>
                  <a:srgbClr val="FFFFFF"/>
                </a:solidFill>
                <a:latin typeface="Poppins Bold"/>
                <a:ea typeface="Poppins Bold"/>
                <a:cs typeface="Poppins Bold"/>
                <a:sym typeface="Poppins Bold"/>
              </a:rPr>
              <a:t>por LLM</a:t>
            </a:r>
          </a:p>
        </p:txBody>
      </p:sp>
      <p:grpSp>
        <p:nvGrpSpPr>
          <p:cNvPr id="14" name="Group 11">
            <a:extLst>
              <a:ext uri="{FF2B5EF4-FFF2-40B4-BE49-F238E27FC236}">
                <a16:creationId xmlns:a16="http://schemas.microsoft.com/office/drawing/2014/main" id="{1428FC21-6BBC-9E1A-551E-87FED6246E0D}"/>
              </a:ext>
            </a:extLst>
          </p:cNvPr>
          <p:cNvGrpSpPr/>
          <p:nvPr/>
        </p:nvGrpSpPr>
        <p:grpSpPr>
          <a:xfrm>
            <a:off x="3205686" y="1364473"/>
            <a:ext cx="3291551" cy="774840"/>
            <a:chOff x="0" y="-135160"/>
            <a:chExt cx="4388735" cy="1033121"/>
          </a:xfrm>
        </p:grpSpPr>
        <p:grpSp>
          <p:nvGrpSpPr>
            <p:cNvPr id="15" name="Group 12">
              <a:extLst>
                <a:ext uri="{FF2B5EF4-FFF2-40B4-BE49-F238E27FC236}">
                  <a16:creationId xmlns:a16="http://schemas.microsoft.com/office/drawing/2014/main" id="{43F9D732-2209-3AC8-CA28-0BA323F8C788}"/>
                </a:ext>
              </a:extLst>
            </p:cNvPr>
            <p:cNvGrpSpPr/>
            <p:nvPr/>
          </p:nvGrpSpPr>
          <p:grpSpPr>
            <a:xfrm>
              <a:off x="0" y="-135160"/>
              <a:ext cx="4388735" cy="1033121"/>
              <a:chOff x="0" y="-57150"/>
              <a:chExt cx="1855706" cy="436838"/>
            </a:xfrm>
          </p:grpSpPr>
          <p:sp>
            <p:nvSpPr>
              <p:cNvPr id="17" name="Freeform 13">
                <a:extLst>
                  <a:ext uri="{FF2B5EF4-FFF2-40B4-BE49-F238E27FC236}">
                    <a16:creationId xmlns:a16="http://schemas.microsoft.com/office/drawing/2014/main" id="{C4ED6435-CB70-CBFC-B849-C2CB44E410D2}"/>
                  </a:ext>
                </a:extLst>
              </p:cNvPr>
              <p:cNvSpPr/>
              <p:nvPr/>
            </p:nvSpPr>
            <p:spPr>
              <a:xfrm>
                <a:off x="1" y="0"/>
                <a:ext cx="1412250" cy="379688"/>
              </a:xfrm>
              <a:custGeom>
                <a:avLst/>
                <a:gdLst/>
                <a:ahLst/>
                <a:cxnLst/>
                <a:rect l="l" t="t" r="r" b="b"/>
                <a:pathLst>
                  <a:path w="1855706" h="379688">
                    <a:moveTo>
                      <a:pt x="81604" y="0"/>
                    </a:moveTo>
                    <a:lnTo>
                      <a:pt x="1774102" y="0"/>
                    </a:lnTo>
                    <a:cubicBezTo>
                      <a:pt x="1819171" y="0"/>
                      <a:pt x="1855706" y="36535"/>
                      <a:pt x="1855706" y="81604"/>
                    </a:cubicBezTo>
                    <a:lnTo>
                      <a:pt x="1855706" y="298085"/>
                    </a:lnTo>
                    <a:cubicBezTo>
                      <a:pt x="1855706" y="343153"/>
                      <a:pt x="1819171" y="379688"/>
                      <a:pt x="1774102" y="379688"/>
                    </a:cubicBezTo>
                    <a:lnTo>
                      <a:pt x="81604" y="379688"/>
                    </a:lnTo>
                    <a:cubicBezTo>
                      <a:pt x="36535" y="379688"/>
                      <a:pt x="0" y="343153"/>
                      <a:pt x="0" y="298085"/>
                    </a:cubicBezTo>
                    <a:lnTo>
                      <a:pt x="0" y="81604"/>
                    </a:lnTo>
                    <a:cubicBezTo>
                      <a:pt x="0" y="36535"/>
                      <a:pt x="36535" y="0"/>
                      <a:pt x="81604" y="0"/>
                    </a:cubicBezTo>
                    <a:close/>
                  </a:path>
                </a:pathLst>
              </a:custGeom>
              <a:solidFill>
                <a:srgbClr val="217CE9"/>
              </a:solidFill>
            </p:spPr>
            <p:txBody>
              <a:bodyPr/>
              <a:lstStyle/>
              <a:p>
                <a:endParaRPr lang="en-US"/>
              </a:p>
            </p:txBody>
          </p:sp>
          <p:sp>
            <p:nvSpPr>
              <p:cNvPr id="18" name="TextBox 14">
                <a:extLst>
                  <a:ext uri="{FF2B5EF4-FFF2-40B4-BE49-F238E27FC236}">
                    <a16:creationId xmlns:a16="http://schemas.microsoft.com/office/drawing/2014/main" id="{498024B0-7990-4C21-113A-1318A10303AE}"/>
                  </a:ext>
                </a:extLst>
              </p:cNvPr>
              <p:cNvSpPr txBox="1"/>
              <p:nvPr/>
            </p:nvSpPr>
            <p:spPr>
              <a:xfrm>
                <a:off x="0" y="-57150"/>
                <a:ext cx="1855706" cy="436838"/>
              </a:xfrm>
              <a:prstGeom prst="rect">
                <a:avLst/>
              </a:prstGeom>
            </p:spPr>
            <p:txBody>
              <a:bodyPr lIns="50800" tIns="50800" rIns="50800" bIns="50800" rtlCol="0" anchor="ctr"/>
              <a:lstStyle/>
              <a:p>
                <a:pPr algn="ctr">
                  <a:lnSpc>
                    <a:spcPts val="3500"/>
                  </a:lnSpc>
                </a:pPr>
                <a:endParaRPr/>
              </a:p>
            </p:txBody>
          </p:sp>
        </p:grpSp>
        <p:sp>
          <p:nvSpPr>
            <p:cNvPr id="16" name="TextBox 15">
              <a:extLst>
                <a:ext uri="{FF2B5EF4-FFF2-40B4-BE49-F238E27FC236}">
                  <a16:creationId xmlns:a16="http://schemas.microsoft.com/office/drawing/2014/main" id="{25C1DA3C-CF80-3607-CE9D-CD7C54070E16}"/>
                </a:ext>
              </a:extLst>
            </p:cNvPr>
            <p:cNvSpPr txBox="1"/>
            <p:nvPr/>
          </p:nvSpPr>
          <p:spPr>
            <a:xfrm>
              <a:off x="187129" y="125474"/>
              <a:ext cx="2801350" cy="546475"/>
            </a:xfrm>
            <a:prstGeom prst="rect">
              <a:avLst/>
            </a:prstGeom>
          </p:spPr>
          <p:txBody>
            <a:bodyPr wrap="square" lIns="0" tIns="0" rIns="0" bIns="0" rtlCol="0" anchor="t">
              <a:spAutoFit/>
            </a:bodyPr>
            <a:lstStyle/>
            <a:p>
              <a:pPr algn="ctr">
                <a:lnSpc>
                  <a:spcPts val="3425"/>
                </a:lnSpc>
                <a:spcBef>
                  <a:spcPct val="0"/>
                </a:spcBef>
              </a:pPr>
              <a:r>
                <a:rPr lang="en-US" sz="2446" b="1">
                  <a:solidFill>
                    <a:srgbClr val="FFFFFF"/>
                  </a:solidFill>
                  <a:latin typeface="Poppins Bold"/>
                  <a:ea typeface="Poppins Bold"/>
                  <a:cs typeface="Poppins Bold"/>
                  <a:sym typeface="Poppins Bold"/>
                </a:rPr>
                <a:t>Documentos</a:t>
              </a:r>
            </a:p>
          </p:txBody>
        </p:sp>
      </p:grpSp>
      <p:sp>
        <p:nvSpPr>
          <p:cNvPr id="19" name="AutoShape 16">
            <a:extLst>
              <a:ext uri="{FF2B5EF4-FFF2-40B4-BE49-F238E27FC236}">
                <a16:creationId xmlns:a16="http://schemas.microsoft.com/office/drawing/2014/main" id="{597DD0B2-AC64-8315-8BE8-08A12A6C20BD}"/>
              </a:ext>
            </a:extLst>
          </p:cNvPr>
          <p:cNvSpPr/>
          <p:nvPr/>
        </p:nvSpPr>
        <p:spPr>
          <a:xfrm flipV="1">
            <a:off x="2071165" y="1810555"/>
            <a:ext cx="1115373" cy="1677589"/>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20" name="Group 17">
            <a:extLst>
              <a:ext uri="{FF2B5EF4-FFF2-40B4-BE49-F238E27FC236}">
                <a16:creationId xmlns:a16="http://schemas.microsoft.com/office/drawing/2014/main" id="{DB65F0E4-D7E3-27C6-C15D-44304A16F478}"/>
              </a:ext>
            </a:extLst>
          </p:cNvPr>
          <p:cNvGrpSpPr/>
          <p:nvPr/>
        </p:nvGrpSpPr>
        <p:grpSpPr>
          <a:xfrm>
            <a:off x="3238852" y="2352268"/>
            <a:ext cx="3291551" cy="774840"/>
            <a:chOff x="0" y="-135160"/>
            <a:chExt cx="4388735" cy="1033121"/>
          </a:xfrm>
        </p:grpSpPr>
        <p:grpSp>
          <p:nvGrpSpPr>
            <p:cNvPr id="21" name="Group 18">
              <a:extLst>
                <a:ext uri="{FF2B5EF4-FFF2-40B4-BE49-F238E27FC236}">
                  <a16:creationId xmlns:a16="http://schemas.microsoft.com/office/drawing/2014/main" id="{7C9641D6-FA49-A558-668C-D8013B255F4A}"/>
                </a:ext>
              </a:extLst>
            </p:cNvPr>
            <p:cNvGrpSpPr/>
            <p:nvPr/>
          </p:nvGrpSpPr>
          <p:grpSpPr>
            <a:xfrm>
              <a:off x="0" y="-135160"/>
              <a:ext cx="4388735" cy="1033121"/>
              <a:chOff x="0" y="-57150"/>
              <a:chExt cx="1855706" cy="436838"/>
            </a:xfrm>
          </p:grpSpPr>
          <p:sp>
            <p:nvSpPr>
              <p:cNvPr id="23" name="Freeform 19">
                <a:extLst>
                  <a:ext uri="{FF2B5EF4-FFF2-40B4-BE49-F238E27FC236}">
                    <a16:creationId xmlns:a16="http://schemas.microsoft.com/office/drawing/2014/main" id="{4A97B675-DE2B-7CAD-9235-82FE53945A35}"/>
                  </a:ext>
                </a:extLst>
              </p:cNvPr>
              <p:cNvSpPr/>
              <p:nvPr/>
            </p:nvSpPr>
            <p:spPr>
              <a:xfrm>
                <a:off x="1" y="0"/>
                <a:ext cx="1393552" cy="379688"/>
              </a:xfrm>
              <a:custGeom>
                <a:avLst/>
                <a:gdLst/>
                <a:ahLst/>
                <a:cxnLst/>
                <a:rect l="l" t="t" r="r" b="b"/>
                <a:pathLst>
                  <a:path w="1855706" h="379688">
                    <a:moveTo>
                      <a:pt x="81604" y="0"/>
                    </a:moveTo>
                    <a:lnTo>
                      <a:pt x="1774102" y="0"/>
                    </a:lnTo>
                    <a:cubicBezTo>
                      <a:pt x="1819171" y="0"/>
                      <a:pt x="1855706" y="36535"/>
                      <a:pt x="1855706" y="81604"/>
                    </a:cubicBezTo>
                    <a:lnTo>
                      <a:pt x="1855706" y="298085"/>
                    </a:lnTo>
                    <a:cubicBezTo>
                      <a:pt x="1855706" y="343153"/>
                      <a:pt x="1819171" y="379688"/>
                      <a:pt x="1774102" y="379688"/>
                    </a:cubicBezTo>
                    <a:lnTo>
                      <a:pt x="81604" y="379688"/>
                    </a:lnTo>
                    <a:cubicBezTo>
                      <a:pt x="36535" y="379688"/>
                      <a:pt x="0" y="343153"/>
                      <a:pt x="0" y="298085"/>
                    </a:cubicBezTo>
                    <a:lnTo>
                      <a:pt x="0" y="81604"/>
                    </a:lnTo>
                    <a:cubicBezTo>
                      <a:pt x="0" y="36535"/>
                      <a:pt x="36535" y="0"/>
                      <a:pt x="81604" y="0"/>
                    </a:cubicBezTo>
                    <a:close/>
                  </a:path>
                </a:pathLst>
              </a:custGeom>
              <a:solidFill>
                <a:srgbClr val="217CE9"/>
              </a:solidFill>
            </p:spPr>
            <p:txBody>
              <a:bodyPr/>
              <a:lstStyle/>
              <a:p>
                <a:endParaRPr lang="en-US"/>
              </a:p>
            </p:txBody>
          </p:sp>
          <p:sp>
            <p:nvSpPr>
              <p:cNvPr id="24" name="TextBox 20">
                <a:extLst>
                  <a:ext uri="{FF2B5EF4-FFF2-40B4-BE49-F238E27FC236}">
                    <a16:creationId xmlns:a16="http://schemas.microsoft.com/office/drawing/2014/main" id="{139181A1-A9C0-1767-A704-8CDAEF4800D1}"/>
                  </a:ext>
                </a:extLst>
              </p:cNvPr>
              <p:cNvSpPr txBox="1"/>
              <p:nvPr/>
            </p:nvSpPr>
            <p:spPr>
              <a:xfrm>
                <a:off x="0" y="-57150"/>
                <a:ext cx="1855706" cy="436838"/>
              </a:xfrm>
              <a:prstGeom prst="rect">
                <a:avLst/>
              </a:prstGeom>
            </p:spPr>
            <p:txBody>
              <a:bodyPr lIns="50800" tIns="50800" rIns="50800" bIns="50800" rtlCol="0" anchor="ctr"/>
              <a:lstStyle/>
              <a:p>
                <a:pPr algn="ctr">
                  <a:lnSpc>
                    <a:spcPts val="3500"/>
                  </a:lnSpc>
                </a:pPr>
                <a:endParaRPr/>
              </a:p>
            </p:txBody>
          </p:sp>
        </p:grpSp>
        <p:sp>
          <p:nvSpPr>
            <p:cNvPr id="22" name="TextBox 21">
              <a:extLst>
                <a:ext uri="{FF2B5EF4-FFF2-40B4-BE49-F238E27FC236}">
                  <a16:creationId xmlns:a16="http://schemas.microsoft.com/office/drawing/2014/main" id="{5076DCD8-2754-CFDD-6F15-276DE56E839A}"/>
                </a:ext>
              </a:extLst>
            </p:cNvPr>
            <p:cNvSpPr txBox="1"/>
            <p:nvPr/>
          </p:nvSpPr>
          <p:spPr>
            <a:xfrm>
              <a:off x="187131" y="125474"/>
              <a:ext cx="2757127" cy="546475"/>
            </a:xfrm>
            <a:prstGeom prst="rect">
              <a:avLst/>
            </a:prstGeom>
          </p:spPr>
          <p:txBody>
            <a:bodyPr wrap="square" lIns="0" tIns="0" rIns="0" bIns="0" rtlCol="0" anchor="t">
              <a:spAutoFit/>
            </a:bodyPr>
            <a:lstStyle/>
            <a:p>
              <a:pPr algn="ctr">
                <a:lnSpc>
                  <a:spcPts val="3425"/>
                </a:lnSpc>
                <a:spcBef>
                  <a:spcPct val="0"/>
                </a:spcBef>
              </a:pPr>
              <a:r>
                <a:rPr lang="en-US" sz="2446" b="1">
                  <a:solidFill>
                    <a:srgbClr val="FFFFFF"/>
                  </a:solidFill>
                  <a:latin typeface="Poppins Bold"/>
                  <a:ea typeface="Poppins Bold"/>
                  <a:cs typeface="Poppins Bold"/>
                  <a:sym typeface="Poppins Bold"/>
                </a:rPr>
                <a:t>Base de datos</a:t>
              </a:r>
            </a:p>
          </p:txBody>
        </p:sp>
      </p:grpSp>
      <p:grpSp>
        <p:nvGrpSpPr>
          <p:cNvPr id="25" name="Group 22">
            <a:extLst>
              <a:ext uri="{FF2B5EF4-FFF2-40B4-BE49-F238E27FC236}">
                <a16:creationId xmlns:a16="http://schemas.microsoft.com/office/drawing/2014/main" id="{A396843B-F8C2-9A3A-4881-B1291A5F132F}"/>
              </a:ext>
            </a:extLst>
          </p:cNvPr>
          <p:cNvGrpSpPr/>
          <p:nvPr/>
        </p:nvGrpSpPr>
        <p:grpSpPr>
          <a:xfrm>
            <a:off x="3301044" y="3337580"/>
            <a:ext cx="3291551" cy="774840"/>
            <a:chOff x="0" y="-135160"/>
            <a:chExt cx="4388735" cy="1033121"/>
          </a:xfrm>
        </p:grpSpPr>
        <p:grpSp>
          <p:nvGrpSpPr>
            <p:cNvPr id="26" name="Group 23">
              <a:extLst>
                <a:ext uri="{FF2B5EF4-FFF2-40B4-BE49-F238E27FC236}">
                  <a16:creationId xmlns:a16="http://schemas.microsoft.com/office/drawing/2014/main" id="{E32BB569-9518-AC4D-9145-BF3EB9DCB8A8}"/>
                </a:ext>
              </a:extLst>
            </p:cNvPr>
            <p:cNvGrpSpPr/>
            <p:nvPr/>
          </p:nvGrpSpPr>
          <p:grpSpPr>
            <a:xfrm>
              <a:off x="0" y="-135160"/>
              <a:ext cx="4388735" cy="1033121"/>
              <a:chOff x="0" y="-57150"/>
              <a:chExt cx="1855706" cy="436838"/>
            </a:xfrm>
          </p:grpSpPr>
          <p:sp>
            <p:nvSpPr>
              <p:cNvPr id="28" name="Freeform 24">
                <a:extLst>
                  <a:ext uri="{FF2B5EF4-FFF2-40B4-BE49-F238E27FC236}">
                    <a16:creationId xmlns:a16="http://schemas.microsoft.com/office/drawing/2014/main" id="{EBFD83B3-0615-2A91-D349-A0C8C3048BAE}"/>
                  </a:ext>
                </a:extLst>
              </p:cNvPr>
              <p:cNvSpPr/>
              <p:nvPr/>
            </p:nvSpPr>
            <p:spPr>
              <a:xfrm>
                <a:off x="1" y="0"/>
                <a:ext cx="1358490" cy="379688"/>
              </a:xfrm>
              <a:custGeom>
                <a:avLst/>
                <a:gdLst/>
                <a:ahLst/>
                <a:cxnLst/>
                <a:rect l="l" t="t" r="r" b="b"/>
                <a:pathLst>
                  <a:path w="1855706" h="379688">
                    <a:moveTo>
                      <a:pt x="81604" y="0"/>
                    </a:moveTo>
                    <a:lnTo>
                      <a:pt x="1774102" y="0"/>
                    </a:lnTo>
                    <a:cubicBezTo>
                      <a:pt x="1819171" y="0"/>
                      <a:pt x="1855706" y="36535"/>
                      <a:pt x="1855706" y="81604"/>
                    </a:cubicBezTo>
                    <a:lnTo>
                      <a:pt x="1855706" y="298085"/>
                    </a:lnTo>
                    <a:cubicBezTo>
                      <a:pt x="1855706" y="343153"/>
                      <a:pt x="1819171" y="379688"/>
                      <a:pt x="1774102" y="379688"/>
                    </a:cubicBezTo>
                    <a:lnTo>
                      <a:pt x="81604" y="379688"/>
                    </a:lnTo>
                    <a:cubicBezTo>
                      <a:pt x="36535" y="379688"/>
                      <a:pt x="0" y="343153"/>
                      <a:pt x="0" y="298085"/>
                    </a:cubicBezTo>
                    <a:lnTo>
                      <a:pt x="0" y="81604"/>
                    </a:lnTo>
                    <a:cubicBezTo>
                      <a:pt x="0" y="36535"/>
                      <a:pt x="36535" y="0"/>
                      <a:pt x="81604" y="0"/>
                    </a:cubicBezTo>
                    <a:close/>
                  </a:path>
                </a:pathLst>
              </a:custGeom>
              <a:solidFill>
                <a:srgbClr val="217CE9"/>
              </a:solidFill>
            </p:spPr>
            <p:txBody>
              <a:bodyPr/>
              <a:lstStyle/>
              <a:p>
                <a:endParaRPr lang="en-US"/>
              </a:p>
            </p:txBody>
          </p:sp>
          <p:sp>
            <p:nvSpPr>
              <p:cNvPr id="29" name="TextBox 25">
                <a:extLst>
                  <a:ext uri="{FF2B5EF4-FFF2-40B4-BE49-F238E27FC236}">
                    <a16:creationId xmlns:a16="http://schemas.microsoft.com/office/drawing/2014/main" id="{575967DD-806E-D2B2-73F0-F498EB3CA20F}"/>
                  </a:ext>
                </a:extLst>
              </p:cNvPr>
              <p:cNvSpPr txBox="1"/>
              <p:nvPr/>
            </p:nvSpPr>
            <p:spPr>
              <a:xfrm>
                <a:off x="0" y="-57150"/>
                <a:ext cx="1855706" cy="436838"/>
              </a:xfrm>
              <a:prstGeom prst="rect">
                <a:avLst/>
              </a:prstGeom>
            </p:spPr>
            <p:txBody>
              <a:bodyPr lIns="50800" tIns="50800" rIns="50800" bIns="50800" rtlCol="0" anchor="ctr"/>
              <a:lstStyle/>
              <a:p>
                <a:pPr algn="ctr">
                  <a:lnSpc>
                    <a:spcPts val="3500"/>
                  </a:lnSpc>
                </a:pPr>
                <a:endParaRPr/>
              </a:p>
            </p:txBody>
          </p:sp>
        </p:grpSp>
        <p:sp>
          <p:nvSpPr>
            <p:cNvPr id="27" name="TextBox 26">
              <a:extLst>
                <a:ext uri="{FF2B5EF4-FFF2-40B4-BE49-F238E27FC236}">
                  <a16:creationId xmlns:a16="http://schemas.microsoft.com/office/drawing/2014/main" id="{6DD1C14C-FDA4-5645-1F86-1387F86D875C}"/>
                </a:ext>
              </a:extLst>
            </p:cNvPr>
            <p:cNvSpPr txBox="1"/>
            <p:nvPr/>
          </p:nvSpPr>
          <p:spPr>
            <a:xfrm>
              <a:off x="187131" y="125474"/>
              <a:ext cx="2887464" cy="546475"/>
            </a:xfrm>
            <a:prstGeom prst="rect">
              <a:avLst/>
            </a:prstGeom>
          </p:spPr>
          <p:txBody>
            <a:bodyPr wrap="square" lIns="0" tIns="0" rIns="0" bIns="0" rtlCol="0" anchor="t">
              <a:spAutoFit/>
            </a:bodyPr>
            <a:lstStyle/>
            <a:p>
              <a:pPr algn="ctr">
                <a:lnSpc>
                  <a:spcPts val="3425"/>
                </a:lnSpc>
                <a:spcBef>
                  <a:spcPct val="0"/>
                </a:spcBef>
              </a:pPr>
              <a:r>
                <a:rPr lang="en-US" sz="2446" b="1">
                  <a:solidFill>
                    <a:srgbClr val="FFFFFF"/>
                  </a:solidFill>
                  <a:latin typeface="Poppins Bold"/>
                  <a:ea typeface="Poppins Bold"/>
                  <a:cs typeface="Poppins Bold"/>
                  <a:sym typeface="Poppins Bold"/>
                </a:rPr>
                <a:t>APIs internas</a:t>
              </a:r>
            </a:p>
          </p:txBody>
        </p:sp>
      </p:grpSp>
      <p:grpSp>
        <p:nvGrpSpPr>
          <p:cNvPr id="30" name="Group 27">
            <a:extLst>
              <a:ext uri="{FF2B5EF4-FFF2-40B4-BE49-F238E27FC236}">
                <a16:creationId xmlns:a16="http://schemas.microsoft.com/office/drawing/2014/main" id="{B045DEDF-B4D9-94E5-797A-C5EF2175E25F}"/>
              </a:ext>
            </a:extLst>
          </p:cNvPr>
          <p:cNvGrpSpPr/>
          <p:nvPr/>
        </p:nvGrpSpPr>
        <p:grpSpPr>
          <a:xfrm>
            <a:off x="3301045" y="4411180"/>
            <a:ext cx="2879801" cy="774840"/>
            <a:chOff x="2" y="-135160"/>
            <a:chExt cx="3839735" cy="1033121"/>
          </a:xfrm>
        </p:grpSpPr>
        <p:grpSp>
          <p:nvGrpSpPr>
            <p:cNvPr id="31" name="Group 28">
              <a:extLst>
                <a:ext uri="{FF2B5EF4-FFF2-40B4-BE49-F238E27FC236}">
                  <a16:creationId xmlns:a16="http://schemas.microsoft.com/office/drawing/2014/main" id="{3FC2CE5E-EC6F-8DBD-D5CE-5932878E3CDF}"/>
                </a:ext>
              </a:extLst>
            </p:cNvPr>
            <p:cNvGrpSpPr/>
            <p:nvPr/>
          </p:nvGrpSpPr>
          <p:grpSpPr>
            <a:xfrm>
              <a:off x="2" y="-135160"/>
              <a:ext cx="3839735" cy="1033121"/>
              <a:chOff x="1" y="-57150"/>
              <a:chExt cx="1623570" cy="436838"/>
            </a:xfrm>
          </p:grpSpPr>
          <p:sp>
            <p:nvSpPr>
              <p:cNvPr id="33" name="Freeform 29">
                <a:extLst>
                  <a:ext uri="{FF2B5EF4-FFF2-40B4-BE49-F238E27FC236}">
                    <a16:creationId xmlns:a16="http://schemas.microsoft.com/office/drawing/2014/main" id="{4EE59ACE-EDEA-7C23-2394-785486EE74D1}"/>
                  </a:ext>
                </a:extLst>
              </p:cNvPr>
              <p:cNvSpPr/>
              <p:nvPr/>
            </p:nvSpPr>
            <p:spPr>
              <a:xfrm>
                <a:off x="2" y="0"/>
                <a:ext cx="1358492" cy="379688"/>
              </a:xfrm>
              <a:custGeom>
                <a:avLst/>
                <a:gdLst/>
                <a:ahLst/>
                <a:cxnLst/>
                <a:rect l="l" t="t" r="r" b="b"/>
                <a:pathLst>
                  <a:path w="1855706" h="379688">
                    <a:moveTo>
                      <a:pt x="81604" y="0"/>
                    </a:moveTo>
                    <a:lnTo>
                      <a:pt x="1774102" y="0"/>
                    </a:lnTo>
                    <a:cubicBezTo>
                      <a:pt x="1819171" y="0"/>
                      <a:pt x="1855706" y="36535"/>
                      <a:pt x="1855706" y="81604"/>
                    </a:cubicBezTo>
                    <a:lnTo>
                      <a:pt x="1855706" y="298085"/>
                    </a:lnTo>
                    <a:cubicBezTo>
                      <a:pt x="1855706" y="343153"/>
                      <a:pt x="1819171" y="379688"/>
                      <a:pt x="1774102" y="379688"/>
                    </a:cubicBezTo>
                    <a:lnTo>
                      <a:pt x="81604" y="379688"/>
                    </a:lnTo>
                    <a:cubicBezTo>
                      <a:pt x="36535" y="379688"/>
                      <a:pt x="0" y="343153"/>
                      <a:pt x="0" y="298085"/>
                    </a:cubicBezTo>
                    <a:lnTo>
                      <a:pt x="0" y="81604"/>
                    </a:lnTo>
                    <a:cubicBezTo>
                      <a:pt x="0" y="36535"/>
                      <a:pt x="36535" y="0"/>
                      <a:pt x="81604" y="0"/>
                    </a:cubicBezTo>
                    <a:close/>
                  </a:path>
                </a:pathLst>
              </a:custGeom>
              <a:solidFill>
                <a:srgbClr val="217CE9"/>
              </a:solidFill>
            </p:spPr>
            <p:txBody>
              <a:bodyPr/>
              <a:lstStyle/>
              <a:p>
                <a:endParaRPr lang="en-US"/>
              </a:p>
            </p:txBody>
          </p:sp>
          <p:sp>
            <p:nvSpPr>
              <p:cNvPr id="34" name="TextBox 30">
                <a:extLst>
                  <a:ext uri="{FF2B5EF4-FFF2-40B4-BE49-F238E27FC236}">
                    <a16:creationId xmlns:a16="http://schemas.microsoft.com/office/drawing/2014/main" id="{3584BAF2-BDB8-6EC6-2236-AF035CF1864E}"/>
                  </a:ext>
                </a:extLst>
              </p:cNvPr>
              <p:cNvSpPr txBox="1"/>
              <p:nvPr/>
            </p:nvSpPr>
            <p:spPr>
              <a:xfrm>
                <a:off x="1" y="-57150"/>
                <a:ext cx="1623570" cy="436838"/>
              </a:xfrm>
              <a:prstGeom prst="rect">
                <a:avLst/>
              </a:prstGeom>
            </p:spPr>
            <p:txBody>
              <a:bodyPr lIns="50800" tIns="50800" rIns="50800" bIns="50800" rtlCol="0" anchor="ctr"/>
              <a:lstStyle/>
              <a:p>
                <a:pPr algn="ctr">
                  <a:lnSpc>
                    <a:spcPts val="3500"/>
                  </a:lnSpc>
                </a:pPr>
                <a:endParaRPr/>
              </a:p>
            </p:txBody>
          </p:sp>
        </p:grpSp>
        <p:sp>
          <p:nvSpPr>
            <p:cNvPr id="32" name="TextBox 31">
              <a:extLst>
                <a:ext uri="{FF2B5EF4-FFF2-40B4-BE49-F238E27FC236}">
                  <a16:creationId xmlns:a16="http://schemas.microsoft.com/office/drawing/2014/main" id="{31071511-41AE-2321-360B-C2738B78490C}"/>
                </a:ext>
              </a:extLst>
            </p:cNvPr>
            <p:cNvSpPr txBox="1"/>
            <p:nvPr/>
          </p:nvSpPr>
          <p:spPr>
            <a:xfrm>
              <a:off x="15547" y="125474"/>
              <a:ext cx="3183916" cy="546475"/>
            </a:xfrm>
            <a:prstGeom prst="rect">
              <a:avLst/>
            </a:prstGeom>
          </p:spPr>
          <p:txBody>
            <a:bodyPr wrap="square" lIns="0" tIns="0" rIns="0" bIns="0" rtlCol="0" anchor="t">
              <a:spAutoFit/>
            </a:bodyPr>
            <a:lstStyle/>
            <a:p>
              <a:pPr algn="ctr">
                <a:lnSpc>
                  <a:spcPts val="3425"/>
                </a:lnSpc>
                <a:spcBef>
                  <a:spcPct val="0"/>
                </a:spcBef>
              </a:pPr>
              <a:r>
                <a:rPr lang="en-US" sz="2446" b="1">
                  <a:solidFill>
                    <a:srgbClr val="FFFFFF"/>
                  </a:solidFill>
                  <a:latin typeface="Poppins Bold"/>
                  <a:ea typeface="Poppins Bold"/>
                  <a:cs typeface="Poppins Bold"/>
                  <a:sym typeface="Poppins Bold"/>
                </a:rPr>
                <a:t>Búsqueda web</a:t>
              </a:r>
            </a:p>
          </p:txBody>
        </p:sp>
      </p:grpSp>
      <p:sp>
        <p:nvSpPr>
          <p:cNvPr id="35" name="AutoShape 32">
            <a:extLst>
              <a:ext uri="{FF2B5EF4-FFF2-40B4-BE49-F238E27FC236}">
                <a16:creationId xmlns:a16="http://schemas.microsoft.com/office/drawing/2014/main" id="{AFF5C891-7B0B-F9B4-F3E8-43DADCE9BCE3}"/>
              </a:ext>
            </a:extLst>
          </p:cNvPr>
          <p:cNvSpPr/>
          <p:nvPr/>
        </p:nvSpPr>
        <p:spPr>
          <a:xfrm flipV="1">
            <a:off x="2071165" y="2688788"/>
            <a:ext cx="1158224" cy="79935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6" name="AutoShape 33">
            <a:extLst>
              <a:ext uri="{FF2B5EF4-FFF2-40B4-BE49-F238E27FC236}">
                <a16:creationId xmlns:a16="http://schemas.microsoft.com/office/drawing/2014/main" id="{5B7AA65E-B173-14AA-1A9F-1E4F2D6C8512}"/>
              </a:ext>
            </a:extLst>
          </p:cNvPr>
          <p:cNvSpPr/>
          <p:nvPr/>
        </p:nvSpPr>
        <p:spPr>
          <a:xfrm>
            <a:off x="2092843" y="3488146"/>
            <a:ext cx="1198186" cy="30994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7" name="AutoShape 34">
            <a:extLst>
              <a:ext uri="{FF2B5EF4-FFF2-40B4-BE49-F238E27FC236}">
                <a16:creationId xmlns:a16="http://schemas.microsoft.com/office/drawing/2014/main" id="{FB827FD5-C434-4EBB-7BEE-4C3F90CF7AE4}"/>
              </a:ext>
            </a:extLst>
          </p:cNvPr>
          <p:cNvSpPr/>
          <p:nvPr/>
        </p:nvSpPr>
        <p:spPr>
          <a:xfrm>
            <a:off x="2092842" y="3516981"/>
            <a:ext cx="1198185" cy="1338803"/>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8" name="AutoShape 35">
            <a:extLst>
              <a:ext uri="{FF2B5EF4-FFF2-40B4-BE49-F238E27FC236}">
                <a16:creationId xmlns:a16="http://schemas.microsoft.com/office/drawing/2014/main" id="{CF3307F4-5372-9B87-A8D7-0E11E256578B}"/>
              </a:ext>
            </a:extLst>
          </p:cNvPr>
          <p:cNvSpPr/>
          <p:nvPr/>
        </p:nvSpPr>
        <p:spPr>
          <a:xfrm>
            <a:off x="5710661" y="1749701"/>
            <a:ext cx="601066" cy="1082497"/>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39" name="Group 36">
            <a:extLst>
              <a:ext uri="{FF2B5EF4-FFF2-40B4-BE49-F238E27FC236}">
                <a16:creationId xmlns:a16="http://schemas.microsoft.com/office/drawing/2014/main" id="{C993E2FE-5B8E-0BEC-889E-B5FCAB41DDBA}"/>
              </a:ext>
            </a:extLst>
          </p:cNvPr>
          <p:cNvGrpSpPr/>
          <p:nvPr/>
        </p:nvGrpSpPr>
        <p:grpSpPr>
          <a:xfrm>
            <a:off x="6321190" y="2688788"/>
            <a:ext cx="2752677" cy="728372"/>
            <a:chOff x="0" y="-18354"/>
            <a:chExt cx="724985" cy="191834"/>
          </a:xfrm>
        </p:grpSpPr>
        <p:sp>
          <p:nvSpPr>
            <p:cNvPr id="40" name="Freeform 37">
              <a:extLst>
                <a:ext uri="{FF2B5EF4-FFF2-40B4-BE49-F238E27FC236}">
                  <a16:creationId xmlns:a16="http://schemas.microsoft.com/office/drawing/2014/main" id="{CFAEA08F-62B9-23F7-1A76-9F37D4E17A9C}"/>
                </a:ext>
              </a:extLst>
            </p:cNvPr>
            <p:cNvSpPr/>
            <p:nvPr/>
          </p:nvSpPr>
          <p:spPr>
            <a:xfrm>
              <a:off x="0" y="0"/>
              <a:ext cx="724985" cy="173480"/>
            </a:xfrm>
            <a:custGeom>
              <a:avLst/>
              <a:gdLst/>
              <a:ahLst/>
              <a:cxnLst/>
              <a:rect l="l" t="t" r="r" b="b"/>
              <a:pathLst>
                <a:path w="812800" h="173480">
                  <a:moveTo>
                    <a:pt x="0" y="0"/>
                  </a:moveTo>
                  <a:lnTo>
                    <a:pt x="812800" y="0"/>
                  </a:lnTo>
                  <a:lnTo>
                    <a:pt x="812800" y="173480"/>
                  </a:lnTo>
                  <a:lnTo>
                    <a:pt x="0" y="173480"/>
                  </a:lnTo>
                  <a:close/>
                </a:path>
              </a:pathLst>
            </a:custGeom>
            <a:solidFill>
              <a:srgbClr val="F152F9"/>
            </a:solidFill>
          </p:spPr>
          <p:txBody>
            <a:bodyPr/>
            <a:lstStyle/>
            <a:p>
              <a:endParaRPr lang="en-US"/>
            </a:p>
          </p:txBody>
        </p:sp>
        <p:sp>
          <p:nvSpPr>
            <p:cNvPr id="41" name="TextBox 38">
              <a:extLst>
                <a:ext uri="{FF2B5EF4-FFF2-40B4-BE49-F238E27FC236}">
                  <a16:creationId xmlns:a16="http://schemas.microsoft.com/office/drawing/2014/main" id="{559C430D-47E3-916E-5AB7-C421C36AFE1B}"/>
                </a:ext>
              </a:extLst>
            </p:cNvPr>
            <p:cNvSpPr txBox="1"/>
            <p:nvPr/>
          </p:nvSpPr>
          <p:spPr>
            <a:xfrm>
              <a:off x="0" y="-18354"/>
              <a:ext cx="712262" cy="191834"/>
            </a:xfrm>
            <a:prstGeom prst="rect">
              <a:avLst/>
            </a:prstGeom>
          </p:spPr>
          <p:txBody>
            <a:bodyPr lIns="50800" tIns="50800" rIns="50800" bIns="50800" rtlCol="0" anchor="ctr"/>
            <a:lstStyle/>
            <a:p>
              <a:pPr algn="ctr">
                <a:lnSpc>
                  <a:spcPts val="3500"/>
                </a:lnSpc>
              </a:pPr>
              <a:r>
                <a:rPr lang="en-US" sz="2300" b="1">
                  <a:solidFill>
                    <a:srgbClr val="FFFFFF"/>
                  </a:solidFill>
                  <a:latin typeface="Open Sans Bold"/>
                  <a:ea typeface="Open Sans Bold"/>
                  <a:cs typeface="Open Sans Bold"/>
                  <a:sym typeface="Open Sans Bold"/>
                </a:rPr>
                <a:t>Recopilar resultados</a:t>
              </a:r>
            </a:p>
          </p:txBody>
        </p:sp>
      </p:grpSp>
      <p:sp>
        <p:nvSpPr>
          <p:cNvPr id="43" name="AutoShape 42">
            <a:extLst>
              <a:ext uri="{FF2B5EF4-FFF2-40B4-BE49-F238E27FC236}">
                <a16:creationId xmlns:a16="http://schemas.microsoft.com/office/drawing/2014/main" id="{A55A2F8A-0314-8BC6-C5BD-B9675DA81106}"/>
              </a:ext>
            </a:extLst>
          </p:cNvPr>
          <p:cNvSpPr/>
          <p:nvPr/>
        </p:nvSpPr>
        <p:spPr>
          <a:xfrm>
            <a:off x="5671817" y="2846548"/>
            <a:ext cx="621069" cy="192272"/>
          </a:xfrm>
          <a:prstGeom prst="line">
            <a:avLst/>
          </a:prstGeom>
          <a:ln w="38100" cap="flat">
            <a:solidFill>
              <a:srgbClr val="000000"/>
            </a:solidFill>
            <a:prstDash val="solid"/>
            <a:headEnd type="none" w="sm" len="sm"/>
            <a:tailEnd type="triangle" w="lg" len="med"/>
          </a:ln>
        </p:spPr>
        <p:txBody>
          <a:bodyPr/>
          <a:lstStyle/>
          <a:p>
            <a:endParaRPr lang="en-US"/>
          </a:p>
        </p:txBody>
      </p:sp>
      <p:sp>
        <p:nvSpPr>
          <p:cNvPr id="44" name="AutoShape 43">
            <a:extLst>
              <a:ext uri="{FF2B5EF4-FFF2-40B4-BE49-F238E27FC236}">
                <a16:creationId xmlns:a16="http://schemas.microsoft.com/office/drawing/2014/main" id="{41E69BA6-B926-57DD-170A-E7081CF35FC6}"/>
              </a:ext>
            </a:extLst>
          </p:cNvPr>
          <p:cNvSpPr/>
          <p:nvPr/>
        </p:nvSpPr>
        <p:spPr>
          <a:xfrm flipV="1">
            <a:off x="5733194" y="3141457"/>
            <a:ext cx="545146" cy="60865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45" name="AutoShape 44">
            <a:extLst>
              <a:ext uri="{FF2B5EF4-FFF2-40B4-BE49-F238E27FC236}">
                <a16:creationId xmlns:a16="http://schemas.microsoft.com/office/drawing/2014/main" id="{DA9C3A30-06F5-2CF0-A3BE-D2CB5E7BDD43}"/>
              </a:ext>
            </a:extLst>
          </p:cNvPr>
          <p:cNvSpPr/>
          <p:nvPr/>
        </p:nvSpPr>
        <p:spPr>
          <a:xfrm flipV="1">
            <a:off x="5710662" y="3322679"/>
            <a:ext cx="610528" cy="1540708"/>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46" name="Group 45">
            <a:extLst>
              <a:ext uri="{FF2B5EF4-FFF2-40B4-BE49-F238E27FC236}">
                <a16:creationId xmlns:a16="http://schemas.microsoft.com/office/drawing/2014/main" id="{479C4AAA-97D4-AE94-8FD0-71F7A7B463E9}"/>
              </a:ext>
            </a:extLst>
          </p:cNvPr>
          <p:cNvGrpSpPr/>
          <p:nvPr/>
        </p:nvGrpSpPr>
        <p:grpSpPr>
          <a:xfrm>
            <a:off x="9437378" y="1863820"/>
            <a:ext cx="2955476" cy="2395647"/>
            <a:chOff x="-1295441" y="0"/>
            <a:chExt cx="3940635" cy="3194196"/>
          </a:xfrm>
        </p:grpSpPr>
        <p:grpSp>
          <p:nvGrpSpPr>
            <p:cNvPr id="47" name="Group 46">
              <a:extLst>
                <a:ext uri="{FF2B5EF4-FFF2-40B4-BE49-F238E27FC236}">
                  <a16:creationId xmlns:a16="http://schemas.microsoft.com/office/drawing/2014/main" id="{BEF23DE5-6925-19EA-93C0-B4396791FD58}"/>
                </a:ext>
              </a:extLst>
            </p:cNvPr>
            <p:cNvGrpSpPr/>
            <p:nvPr/>
          </p:nvGrpSpPr>
          <p:grpSpPr>
            <a:xfrm>
              <a:off x="-1295441" y="0"/>
              <a:ext cx="3940635" cy="3194196"/>
              <a:chOff x="-329640" y="0"/>
              <a:chExt cx="1002740" cy="812800"/>
            </a:xfrm>
          </p:grpSpPr>
          <p:sp>
            <p:nvSpPr>
              <p:cNvPr id="49" name="Freeform 47">
                <a:extLst>
                  <a:ext uri="{FF2B5EF4-FFF2-40B4-BE49-F238E27FC236}">
                    <a16:creationId xmlns:a16="http://schemas.microsoft.com/office/drawing/2014/main" id="{9A77D8C3-F173-3FD0-64CC-5F2332855544}"/>
                  </a:ext>
                </a:extLst>
              </p:cNvPr>
              <p:cNvSpPr/>
              <p:nvPr/>
            </p:nvSpPr>
            <p:spPr>
              <a:xfrm>
                <a:off x="-32964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17CE9"/>
              </a:solidFill>
            </p:spPr>
            <p:txBody>
              <a:bodyPr/>
              <a:lstStyle/>
              <a:p>
                <a:endParaRPr lang="en-US"/>
              </a:p>
            </p:txBody>
          </p:sp>
          <p:sp>
            <p:nvSpPr>
              <p:cNvPr id="50" name="TextBox 48">
                <a:extLst>
                  <a:ext uri="{FF2B5EF4-FFF2-40B4-BE49-F238E27FC236}">
                    <a16:creationId xmlns:a16="http://schemas.microsoft.com/office/drawing/2014/main" id="{852C06C4-BFB0-8D61-36DA-CCE57DF4A106}"/>
                  </a:ext>
                </a:extLst>
              </p:cNvPr>
              <p:cNvSpPr txBox="1"/>
              <p:nvPr/>
            </p:nvSpPr>
            <p:spPr>
              <a:xfrm>
                <a:off x="139700" y="82550"/>
                <a:ext cx="533400" cy="590550"/>
              </a:xfrm>
              <a:prstGeom prst="rect">
                <a:avLst/>
              </a:prstGeom>
            </p:spPr>
            <p:txBody>
              <a:bodyPr lIns="50800" tIns="50800" rIns="50800" bIns="50800" rtlCol="0" anchor="ctr"/>
              <a:lstStyle/>
              <a:p>
                <a:pPr algn="ctr">
                  <a:lnSpc>
                    <a:spcPts val="3500"/>
                  </a:lnSpc>
                </a:pPr>
                <a:endParaRPr/>
              </a:p>
            </p:txBody>
          </p:sp>
        </p:grpSp>
        <p:sp>
          <p:nvSpPr>
            <p:cNvPr id="48" name="TextBox 49">
              <a:extLst>
                <a:ext uri="{FF2B5EF4-FFF2-40B4-BE49-F238E27FC236}">
                  <a16:creationId xmlns:a16="http://schemas.microsoft.com/office/drawing/2014/main" id="{E283A295-5038-26A3-6F95-538AE4A57EEA}"/>
                </a:ext>
              </a:extLst>
            </p:cNvPr>
            <p:cNvSpPr txBox="1"/>
            <p:nvPr/>
          </p:nvSpPr>
          <p:spPr>
            <a:xfrm>
              <a:off x="-966084" y="889419"/>
              <a:ext cx="2449399" cy="1255355"/>
            </a:xfrm>
            <a:prstGeom prst="rect">
              <a:avLst/>
            </a:prstGeom>
          </p:spPr>
          <p:txBody>
            <a:bodyPr wrap="square" lIns="0" tIns="0" rIns="0" bIns="0" rtlCol="0" anchor="t">
              <a:spAutoFit/>
            </a:bodyPr>
            <a:lstStyle/>
            <a:p>
              <a:pPr algn="ctr">
                <a:lnSpc>
                  <a:spcPts val="3774"/>
                </a:lnSpc>
              </a:pPr>
              <a:r>
                <a:rPr lang="en-US" sz="2500" b="1">
                  <a:solidFill>
                    <a:srgbClr val="FFFFFF"/>
                  </a:solidFill>
                  <a:latin typeface="Poppins Bold"/>
                  <a:ea typeface="Poppins Bold"/>
                  <a:cs typeface="Poppins Bold"/>
                  <a:sym typeface="Poppins Bold"/>
                </a:rPr>
                <a:t>Comprobar</a:t>
              </a:r>
            </a:p>
            <a:p>
              <a:pPr algn="ctr">
                <a:lnSpc>
                  <a:spcPts val="3774"/>
                </a:lnSpc>
              </a:pPr>
              <a:r>
                <a:rPr lang="en-US" sz="2500" b="1">
                  <a:solidFill>
                    <a:srgbClr val="FFFFFF"/>
                  </a:solidFill>
                  <a:latin typeface="Poppins Bold"/>
                  <a:ea typeface="Poppins Bold"/>
                  <a:cs typeface="Poppins Bold"/>
                  <a:sym typeface="Poppins Bold"/>
                </a:rPr>
                <a:t>la calidad</a:t>
              </a:r>
            </a:p>
          </p:txBody>
        </p:sp>
      </p:grpSp>
      <p:sp>
        <p:nvSpPr>
          <p:cNvPr id="51" name="AutoShape 50">
            <a:extLst>
              <a:ext uri="{FF2B5EF4-FFF2-40B4-BE49-F238E27FC236}">
                <a16:creationId xmlns:a16="http://schemas.microsoft.com/office/drawing/2014/main" id="{FD41B087-001D-644C-5027-74350AD39CE8}"/>
              </a:ext>
            </a:extLst>
          </p:cNvPr>
          <p:cNvSpPr/>
          <p:nvPr/>
        </p:nvSpPr>
        <p:spPr>
          <a:xfrm flipV="1">
            <a:off x="9073868" y="3038820"/>
            <a:ext cx="453158" cy="9161"/>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55" name="Group 54">
            <a:extLst>
              <a:ext uri="{FF2B5EF4-FFF2-40B4-BE49-F238E27FC236}">
                <a16:creationId xmlns:a16="http://schemas.microsoft.com/office/drawing/2014/main" id="{26CDDF10-5D1E-2F43-0EE8-142EF65E9ADB}"/>
              </a:ext>
            </a:extLst>
          </p:cNvPr>
          <p:cNvGrpSpPr/>
          <p:nvPr/>
        </p:nvGrpSpPr>
        <p:grpSpPr>
          <a:xfrm>
            <a:off x="3840173" y="6008636"/>
            <a:ext cx="3086100" cy="736524"/>
            <a:chOff x="0" y="-20501"/>
            <a:chExt cx="812800" cy="193981"/>
          </a:xfrm>
        </p:grpSpPr>
        <p:sp>
          <p:nvSpPr>
            <p:cNvPr id="56" name="Freeform 55">
              <a:extLst>
                <a:ext uri="{FF2B5EF4-FFF2-40B4-BE49-F238E27FC236}">
                  <a16:creationId xmlns:a16="http://schemas.microsoft.com/office/drawing/2014/main" id="{438361AB-C607-47EF-EBE5-C773BDA0857B}"/>
                </a:ext>
              </a:extLst>
            </p:cNvPr>
            <p:cNvSpPr/>
            <p:nvPr/>
          </p:nvSpPr>
          <p:spPr>
            <a:xfrm>
              <a:off x="0" y="0"/>
              <a:ext cx="812800" cy="173480"/>
            </a:xfrm>
            <a:custGeom>
              <a:avLst/>
              <a:gdLst/>
              <a:ahLst/>
              <a:cxnLst/>
              <a:rect l="l" t="t" r="r" b="b"/>
              <a:pathLst>
                <a:path w="812800" h="173480">
                  <a:moveTo>
                    <a:pt x="0" y="0"/>
                  </a:moveTo>
                  <a:lnTo>
                    <a:pt x="812800" y="0"/>
                  </a:lnTo>
                  <a:lnTo>
                    <a:pt x="812800" y="173480"/>
                  </a:lnTo>
                  <a:lnTo>
                    <a:pt x="0" y="173480"/>
                  </a:lnTo>
                  <a:close/>
                </a:path>
              </a:pathLst>
            </a:custGeom>
            <a:solidFill>
              <a:srgbClr val="F152F9"/>
            </a:solidFill>
          </p:spPr>
          <p:txBody>
            <a:bodyPr/>
            <a:lstStyle/>
            <a:p>
              <a:endParaRPr lang="en-US"/>
            </a:p>
          </p:txBody>
        </p:sp>
        <p:sp>
          <p:nvSpPr>
            <p:cNvPr id="57" name="TextBox 56">
              <a:extLst>
                <a:ext uri="{FF2B5EF4-FFF2-40B4-BE49-F238E27FC236}">
                  <a16:creationId xmlns:a16="http://schemas.microsoft.com/office/drawing/2014/main" id="{77717020-191D-236A-A7EE-A89A02991DFF}"/>
                </a:ext>
              </a:extLst>
            </p:cNvPr>
            <p:cNvSpPr txBox="1"/>
            <p:nvPr/>
          </p:nvSpPr>
          <p:spPr>
            <a:xfrm>
              <a:off x="0" y="-20501"/>
              <a:ext cx="812800" cy="193981"/>
            </a:xfrm>
            <a:prstGeom prst="rect">
              <a:avLst/>
            </a:prstGeom>
          </p:spPr>
          <p:txBody>
            <a:bodyPr lIns="50800" tIns="50800" rIns="50800" bIns="50800" rtlCol="0" anchor="ctr"/>
            <a:lstStyle/>
            <a:p>
              <a:pPr algn="ctr">
                <a:lnSpc>
                  <a:spcPts val="3500"/>
                </a:lnSpc>
              </a:pPr>
              <a:r>
                <a:rPr lang="en-US" sz="2500" b="1">
                  <a:solidFill>
                    <a:srgbClr val="FFFFFF"/>
                  </a:solidFill>
                  <a:latin typeface="Open Sans Bold"/>
                  <a:ea typeface="Open Sans Bold"/>
                  <a:cs typeface="Open Sans Bold"/>
                  <a:sym typeface="Open Sans Bold"/>
                </a:rPr>
                <a:t>Actualizar memoria</a:t>
              </a:r>
            </a:p>
          </p:txBody>
        </p:sp>
      </p:grpSp>
      <p:sp>
        <p:nvSpPr>
          <p:cNvPr id="58" name="AutoShape 57">
            <a:extLst>
              <a:ext uri="{FF2B5EF4-FFF2-40B4-BE49-F238E27FC236}">
                <a16:creationId xmlns:a16="http://schemas.microsoft.com/office/drawing/2014/main" id="{1FC7C40E-871D-4B9E-7204-FAC026832ABE}"/>
              </a:ext>
            </a:extLst>
          </p:cNvPr>
          <p:cNvSpPr/>
          <p:nvPr/>
        </p:nvSpPr>
        <p:spPr>
          <a:xfrm>
            <a:off x="10627868" y="4204221"/>
            <a:ext cx="3588" cy="1766273"/>
          </a:xfrm>
          <a:prstGeom prst="line">
            <a:avLst/>
          </a:prstGeom>
          <a:ln w="38100" cap="flat">
            <a:solidFill>
              <a:srgbClr val="000000"/>
            </a:solidFill>
            <a:prstDash val="solid"/>
            <a:headEnd type="none" w="sm" len="sm"/>
            <a:tailEnd type="triangle" w="lg" len="med"/>
          </a:ln>
        </p:spPr>
        <p:txBody>
          <a:bodyPr/>
          <a:lstStyle/>
          <a:p>
            <a:endParaRPr lang="en-US"/>
          </a:p>
        </p:txBody>
      </p:sp>
      <p:sp>
        <p:nvSpPr>
          <p:cNvPr id="59" name="AutoShape 58">
            <a:extLst>
              <a:ext uri="{FF2B5EF4-FFF2-40B4-BE49-F238E27FC236}">
                <a16:creationId xmlns:a16="http://schemas.microsoft.com/office/drawing/2014/main" id="{2560F18A-C2B6-E24F-6406-6346017C8324}"/>
              </a:ext>
            </a:extLst>
          </p:cNvPr>
          <p:cNvSpPr/>
          <p:nvPr/>
        </p:nvSpPr>
        <p:spPr>
          <a:xfrm flipH="1">
            <a:off x="6926271" y="6458721"/>
            <a:ext cx="1546680"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62" name="TextBox 61">
            <a:extLst>
              <a:ext uri="{FF2B5EF4-FFF2-40B4-BE49-F238E27FC236}">
                <a16:creationId xmlns:a16="http://schemas.microsoft.com/office/drawing/2014/main" id="{B2A3C816-CFED-3DFB-6F25-A7FF3169DEFE}"/>
              </a:ext>
            </a:extLst>
          </p:cNvPr>
          <p:cNvSpPr txBox="1"/>
          <p:nvPr/>
        </p:nvSpPr>
        <p:spPr>
          <a:xfrm rot="20076680">
            <a:off x="6678511" y="4772183"/>
            <a:ext cx="2370030" cy="426655"/>
          </a:xfrm>
          <a:prstGeom prst="rect">
            <a:avLst/>
          </a:prstGeom>
        </p:spPr>
        <p:txBody>
          <a:bodyPr wrap="square" lIns="0" tIns="0" rIns="0" bIns="0" rtlCol="0" anchor="t">
            <a:spAutoFit/>
          </a:bodyPr>
          <a:lstStyle/>
          <a:p>
            <a:pPr algn="ctr">
              <a:lnSpc>
                <a:spcPts val="3500"/>
              </a:lnSpc>
              <a:spcBef>
                <a:spcPct val="0"/>
              </a:spcBef>
            </a:pPr>
            <a:r>
              <a:rPr lang="en-US" sz="2500" b="1">
                <a:solidFill>
                  <a:schemeClr val="accent3">
                    <a:lumMod val="50000"/>
                  </a:schemeClr>
                </a:solidFill>
                <a:latin typeface="Poppins Bold"/>
                <a:ea typeface="Poppins Bold"/>
                <a:cs typeface="Poppins Bold"/>
                <a:sym typeface="Poppins Bold"/>
              </a:rPr>
              <a:t>❌ Insuficiente</a:t>
            </a:r>
            <a:endParaRPr lang="en-US" sz="2500" b="1">
              <a:solidFill>
                <a:srgbClr val="F4364C"/>
              </a:solidFill>
              <a:latin typeface="Poppins Bold"/>
              <a:ea typeface="Poppins Bold"/>
              <a:cs typeface="Poppins Bold"/>
              <a:sym typeface="Poppins Bold"/>
            </a:endParaRPr>
          </a:p>
        </p:txBody>
      </p:sp>
      <p:sp>
        <p:nvSpPr>
          <p:cNvPr id="63" name="TextBox 62">
            <a:extLst>
              <a:ext uri="{FF2B5EF4-FFF2-40B4-BE49-F238E27FC236}">
                <a16:creationId xmlns:a16="http://schemas.microsoft.com/office/drawing/2014/main" id="{EA3BF65B-4846-3E10-DA29-BE5CD43326A5}"/>
              </a:ext>
            </a:extLst>
          </p:cNvPr>
          <p:cNvSpPr txBox="1"/>
          <p:nvPr/>
        </p:nvSpPr>
        <p:spPr>
          <a:xfrm>
            <a:off x="10679283" y="4689313"/>
            <a:ext cx="1452817" cy="845552"/>
          </a:xfrm>
          <a:prstGeom prst="rect">
            <a:avLst/>
          </a:prstGeom>
        </p:spPr>
        <p:txBody>
          <a:bodyPr wrap="square" lIns="0" tIns="0" rIns="0" bIns="0" rtlCol="0" anchor="t">
            <a:spAutoFit/>
          </a:bodyPr>
          <a:lstStyle/>
          <a:p>
            <a:pPr algn="ctr">
              <a:lnSpc>
                <a:spcPts val="3413"/>
              </a:lnSpc>
            </a:pPr>
            <a:r>
              <a:rPr lang="en-US" sz="2438" b="1">
                <a:solidFill>
                  <a:schemeClr val="accent6">
                    <a:lumMod val="50000"/>
                  </a:schemeClr>
                </a:solidFill>
                <a:latin typeface="Poppins Bold"/>
                <a:ea typeface="Poppins Bold"/>
                <a:cs typeface="Poppins Bold"/>
                <a:sym typeface="Poppins Bold"/>
              </a:rPr>
              <a:t>✅ Buena calidad</a:t>
            </a:r>
          </a:p>
        </p:txBody>
      </p:sp>
      <p:sp>
        <p:nvSpPr>
          <p:cNvPr id="94" name="Arc 93">
            <a:extLst>
              <a:ext uri="{FF2B5EF4-FFF2-40B4-BE49-F238E27FC236}">
                <a16:creationId xmlns:a16="http://schemas.microsoft.com/office/drawing/2014/main" id="{489BAE85-1C2C-9DE9-980F-84F30E7F35EC}"/>
              </a:ext>
            </a:extLst>
          </p:cNvPr>
          <p:cNvSpPr/>
          <p:nvPr/>
        </p:nvSpPr>
        <p:spPr>
          <a:xfrm rot="21139903" flipV="1">
            <a:off x="1653521" y="1240601"/>
            <a:ext cx="8474293" cy="4630527"/>
          </a:xfrm>
          <a:prstGeom prst="arc">
            <a:avLst>
              <a:gd name="adj1" fmla="val 10809469"/>
              <a:gd name="adj2" fmla="val 21101114"/>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6" name="Group 3">
            <a:extLst>
              <a:ext uri="{FF2B5EF4-FFF2-40B4-BE49-F238E27FC236}">
                <a16:creationId xmlns:a16="http://schemas.microsoft.com/office/drawing/2014/main" id="{2C01AC3A-2572-FFD6-B334-86D05E296E37}"/>
              </a:ext>
            </a:extLst>
          </p:cNvPr>
          <p:cNvGrpSpPr/>
          <p:nvPr/>
        </p:nvGrpSpPr>
        <p:grpSpPr>
          <a:xfrm>
            <a:off x="8001187" y="5434467"/>
            <a:ext cx="3678361" cy="1391605"/>
            <a:chOff x="0" y="-57150"/>
            <a:chExt cx="1065275" cy="446568"/>
          </a:xfrm>
        </p:grpSpPr>
        <p:sp>
          <p:nvSpPr>
            <p:cNvPr id="97" name="Freeform 4">
              <a:extLst>
                <a:ext uri="{FF2B5EF4-FFF2-40B4-BE49-F238E27FC236}">
                  <a16:creationId xmlns:a16="http://schemas.microsoft.com/office/drawing/2014/main" id="{433156A1-34FC-1DBA-6C9C-FCF557F24F1F}"/>
                </a:ext>
              </a:extLst>
            </p:cNvPr>
            <p:cNvSpPr/>
            <p:nvPr/>
          </p:nvSpPr>
          <p:spPr>
            <a:xfrm>
              <a:off x="136626" y="112419"/>
              <a:ext cx="928649" cy="273716"/>
            </a:xfrm>
            <a:custGeom>
              <a:avLst/>
              <a:gdLst/>
              <a:ahLst/>
              <a:cxnLst/>
              <a:rect l="l" t="t" r="r" b="b"/>
              <a:pathLst>
                <a:path w="694382" h="389418">
                  <a:moveTo>
                    <a:pt x="164675" y="0"/>
                  </a:moveTo>
                  <a:lnTo>
                    <a:pt x="529707" y="0"/>
                  </a:lnTo>
                  <a:cubicBezTo>
                    <a:pt x="573381" y="0"/>
                    <a:pt x="615267" y="17350"/>
                    <a:pt x="646150" y="48232"/>
                  </a:cubicBezTo>
                  <a:cubicBezTo>
                    <a:pt x="677032" y="79115"/>
                    <a:pt x="694382" y="121001"/>
                    <a:pt x="694382" y="164675"/>
                  </a:cubicBezTo>
                  <a:lnTo>
                    <a:pt x="694382" y="224742"/>
                  </a:lnTo>
                  <a:cubicBezTo>
                    <a:pt x="694382" y="268417"/>
                    <a:pt x="677032" y="310303"/>
                    <a:pt x="646150" y="341185"/>
                  </a:cubicBezTo>
                  <a:cubicBezTo>
                    <a:pt x="615267" y="372068"/>
                    <a:pt x="573381" y="389418"/>
                    <a:pt x="529707" y="389418"/>
                  </a:cubicBezTo>
                  <a:lnTo>
                    <a:pt x="164675" y="389418"/>
                  </a:lnTo>
                  <a:cubicBezTo>
                    <a:pt x="121001" y="389418"/>
                    <a:pt x="79115" y="372068"/>
                    <a:pt x="48232" y="341185"/>
                  </a:cubicBezTo>
                  <a:cubicBezTo>
                    <a:pt x="17350" y="310303"/>
                    <a:pt x="0" y="268417"/>
                    <a:pt x="0" y="224742"/>
                  </a:cubicBezTo>
                  <a:lnTo>
                    <a:pt x="0" y="164675"/>
                  </a:lnTo>
                  <a:cubicBezTo>
                    <a:pt x="0" y="121001"/>
                    <a:pt x="17350" y="79115"/>
                    <a:pt x="48232" y="48232"/>
                  </a:cubicBezTo>
                  <a:cubicBezTo>
                    <a:pt x="79115" y="17350"/>
                    <a:pt x="121001" y="0"/>
                    <a:pt x="164675" y="0"/>
                  </a:cubicBezTo>
                  <a:close/>
                </a:path>
              </a:pathLst>
            </a:custGeom>
            <a:solidFill>
              <a:srgbClr val="217CE9"/>
            </a:solidFill>
          </p:spPr>
          <p:txBody>
            <a:bodyPr/>
            <a:lstStyle/>
            <a:p>
              <a:endParaRPr lang="en-US"/>
            </a:p>
          </p:txBody>
        </p:sp>
        <p:sp>
          <p:nvSpPr>
            <p:cNvPr id="98" name="TextBox 5">
              <a:extLst>
                <a:ext uri="{FF2B5EF4-FFF2-40B4-BE49-F238E27FC236}">
                  <a16:creationId xmlns:a16="http://schemas.microsoft.com/office/drawing/2014/main" id="{9A79C749-E60C-BAC7-32E2-DA033AD92445}"/>
                </a:ext>
              </a:extLst>
            </p:cNvPr>
            <p:cNvSpPr txBox="1"/>
            <p:nvPr/>
          </p:nvSpPr>
          <p:spPr>
            <a:xfrm>
              <a:off x="0" y="-57150"/>
              <a:ext cx="694382" cy="446568"/>
            </a:xfrm>
            <a:prstGeom prst="rect">
              <a:avLst/>
            </a:prstGeom>
          </p:spPr>
          <p:txBody>
            <a:bodyPr lIns="50800" tIns="50800" rIns="50800" bIns="50800" rtlCol="0" anchor="ctr"/>
            <a:lstStyle/>
            <a:p>
              <a:pPr algn="ctr">
                <a:lnSpc>
                  <a:spcPts val="3500"/>
                </a:lnSpc>
              </a:pPr>
              <a:endParaRPr/>
            </a:p>
          </p:txBody>
        </p:sp>
      </p:grpSp>
      <p:sp>
        <p:nvSpPr>
          <p:cNvPr id="99" name="TextBox 6">
            <a:extLst>
              <a:ext uri="{FF2B5EF4-FFF2-40B4-BE49-F238E27FC236}">
                <a16:creationId xmlns:a16="http://schemas.microsoft.com/office/drawing/2014/main" id="{0BA8E58D-CA03-EF55-F298-8124AA61BBB7}"/>
              </a:ext>
            </a:extLst>
          </p:cNvPr>
          <p:cNvSpPr txBox="1"/>
          <p:nvPr/>
        </p:nvSpPr>
        <p:spPr>
          <a:xfrm>
            <a:off x="8352997" y="6122129"/>
            <a:ext cx="3446506" cy="457818"/>
          </a:xfrm>
          <a:prstGeom prst="rect">
            <a:avLst/>
          </a:prstGeom>
        </p:spPr>
        <p:txBody>
          <a:bodyPr wrap="square" lIns="0" tIns="0" rIns="0" bIns="0" rtlCol="0" anchor="t">
            <a:spAutoFit/>
          </a:bodyPr>
          <a:lstStyle/>
          <a:p>
            <a:pPr algn="ctr">
              <a:lnSpc>
                <a:spcPts val="3819"/>
              </a:lnSpc>
            </a:pPr>
            <a:r>
              <a:rPr lang="en-US" sz="2728" b="1">
                <a:solidFill>
                  <a:srgbClr val="FFFFFF"/>
                </a:solidFill>
                <a:latin typeface="Poppins Bold"/>
                <a:ea typeface="Poppins Bold"/>
                <a:cs typeface="Poppins Bold"/>
                <a:sym typeface="Poppins Bold"/>
              </a:rPr>
              <a:t>Gerar resposta</a:t>
            </a:r>
          </a:p>
        </p:txBody>
      </p:sp>
      <p:sp>
        <p:nvSpPr>
          <p:cNvPr id="100" name="Freeform 6">
            <a:extLst>
              <a:ext uri="{FF2B5EF4-FFF2-40B4-BE49-F238E27FC236}">
                <a16:creationId xmlns:a16="http://schemas.microsoft.com/office/drawing/2014/main" id="{0C9AA5CF-51A2-7E24-951C-1D5E0D8DE98B}"/>
              </a:ext>
            </a:extLst>
          </p:cNvPr>
          <p:cNvSpPr/>
          <p:nvPr/>
        </p:nvSpPr>
        <p:spPr>
          <a:xfrm>
            <a:off x="797352" y="1207324"/>
            <a:ext cx="592741" cy="592741"/>
          </a:xfrm>
          <a:custGeom>
            <a:avLst/>
            <a:gdLst/>
            <a:ahLst/>
            <a:cxnLst/>
            <a:rect l="l" t="t" r="r" b="b"/>
            <a:pathLst>
              <a:path w="1555891" h="1555891">
                <a:moveTo>
                  <a:pt x="0" y="0"/>
                </a:moveTo>
                <a:lnTo>
                  <a:pt x="1555891" y="0"/>
                </a:lnTo>
                <a:lnTo>
                  <a:pt x="1555891" y="1555891"/>
                </a:lnTo>
                <a:lnTo>
                  <a:pt x="0" y="1555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1" name="TextBox 16">
            <a:extLst>
              <a:ext uri="{FF2B5EF4-FFF2-40B4-BE49-F238E27FC236}">
                <a16:creationId xmlns:a16="http://schemas.microsoft.com/office/drawing/2014/main" id="{F6829913-A085-502E-7C75-CCD9453B247A}"/>
              </a:ext>
            </a:extLst>
          </p:cNvPr>
          <p:cNvSpPr txBox="1"/>
          <p:nvPr/>
        </p:nvSpPr>
        <p:spPr>
          <a:xfrm>
            <a:off x="298711" y="1831536"/>
            <a:ext cx="1628946" cy="615553"/>
          </a:xfrm>
          <a:prstGeom prst="rect">
            <a:avLst/>
          </a:prstGeom>
        </p:spPr>
        <p:txBody>
          <a:bodyPr wrap="square" lIns="0" tIns="0" rIns="0" bIns="0" rtlCol="0" anchor="t">
            <a:spAutoFit/>
          </a:bodyPr>
          <a:lstStyle/>
          <a:p>
            <a:pPr algn="ctr"/>
            <a:r>
              <a:rPr lang="en-US" sz="2000" b="1">
                <a:latin typeface="Poppins Bold"/>
                <a:ea typeface="Poppins Bold"/>
                <a:cs typeface="Poppins Bold"/>
                <a:sym typeface="Poppins Bold"/>
              </a:rPr>
              <a:t>Pregunta de usuario</a:t>
            </a:r>
          </a:p>
        </p:txBody>
      </p:sp>
      <p:sp>
        <p:nvSpPr>
          <p:cNvPr id="102" name="AutoShape 34">
            <a:extLst>
              <a:ext uri="{FF2B5EF4-FFF2-40B4-BE49-F238E27FC236}">
                <a16:creationId xmlns:a16="http://schemas.microsoft.com/office/drawing/2014/main" id="{F83714C0-EA6B-17E0-D4C4-2A556E5AB369}"/>
              </a:ext>
            </a:extLst>
          </p:cNvPr>
          <p:cNvSpPr/>
          <p:nvPr/>
        </p:nvSpPr>
        <p:spPr>
          <a:xfrm flipH="1">
            <a:off x="1070890" y="2475925"/>
            <a:ext cx="16242" cy="370624"/>
          </a:xfrm>
          <a:prstGeom prst="line">
            <a:avLst/>
          </a:prstGeom>
          <a:ln w="38100" cap="flat">
            <a:solidFill>
              <a:srgbClr val="000000"/>
            </a:solidFill>
            <a:prstDash val="solid"/>
            <a:headEnd type="none" w="sm" len="sm"/>
            <a:tailEnd type="triangle" w="lg" len="med"/>
          </a:ln>
        </p:spPr>
        <p:txBody>
          <a:bodyPr/>
          <a:lstStyle/>
          <a:p>
            <a:endParaRPr lang="en-US"/>
          </a:p>
        </p:txBody>
      </p:sp>
    </p:spTree>
    <p:extLst>
      <p:ext uri="{BB962C8B-B14F-4D97-AF65-F5344CB8AC3E}">
        <p14:creationId xmlns:p14="http://schemas.microsoft.com/office/powerpoint/2010/main" val="328240090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59E03-0C8F-A8AB-578B-A28D9F2C4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F9E15-9A30-8394-CF42-FA2168757EC0}"/>
              </a:ext>
            </a:extLst>
          </p:cNvPr>
          <p:cNvSpPr>
            <a:spLocks noGrp="1"/>
          </p:cNvSpPr>
          <p:nvPr>
            <p:ph type="title"/>
          </p:nvPr>
        </p:nvSpPr>
        <p:spPr/>
        <p:txBody>
          <a:bodyPr/>
          <a:lstStyle/>
          <a:p>
            <a:r>
              <a:rPr lang="en-US" sz="3600" dirty="0">
                <a:solidFill>
                  <a:srgbClr val="000000"/>
                </a:solidFill>
              </a:rPr>
              <a:t>Model Context Protocol</a:t>
            </a:r>
            <a:endParaRPr lang="en-US"/>
          </a:p>
        </p:txBody>
      </p:sp>
      <p:sp>
        <p:nvSpPr>
          <p:cNvPr id="26" name="Rectangle 25">
            <a:extLst>
              <a:ext uri="{FF2B5EF4-FFF2-40B4-BE49-F238E27FC236}">
                <a16:creationId xmlns:a16="http://schemas.microsoft.com/office/drawing/2014/main" id="{95285A50-C726-6321-D702-23D05276E451}"/>
              </a:ext>
            </a:extLst>
          </p:cNvPr>
          <p:cNvSpPr/>
          <p:nvPr/>
        </p:nvSpPr>
        <p:spPr>
          <a:xfrm>
            <a:off x="478972" y="1814653"/>
            <a:ext cx="10389325" cy="4321354"/>
          </a:xfrm>
          <a:custGeom>
            <a:avLst/>
            <a:gdLst>
              <a:gd name="connsiteX0" fmla="*/ 0 w 10389325"/>
              <a:gd name="connsiteY0" fmla="*/ 0 h 4321354"/>
              <a:gd name="connsiteX1" fmla="*/ 588728 w 10389325"/>
              <a:gd name="connsiteY1" fmla="*/ 0 h 4321354"/>
              <a:gd name="connsiteX2" fmla="*/ 969670 w 10389325"/>
              <a:gd name="connsiteY2" fmla="*/ 0 h 4321354"/>
              <a:gd name="connsiteX3" fmla="*/ 1870079 w 10389325"/>
              <a:gd name="connsiteY3" fmla="*/ 0 h 4321354"/>
              <a:gd name="connsiteX4" fmla="*/ 2458807 w 10389325"/>
              <a:gd name="connsiteY4" fmla="*/ 0 h 4321354"/>
              <a:gd name="connsiteX5" fmla="*/ 3047535 w 10389325"/>
              <a:gd name="connsiteY5" fmla="*/ 0 h 4321354"/>
              <a:gd name="connsiteX6" fmla="*/ 3947944 w 10389325"/>
              <a:gd name="connsiteY6" fmla="*/ 0 h 4321354"/>
              <a:gd name="connsiteX7" fmla="*/ 4432779 w 10389325"/>
              <a:gd name="connsiteY7" fmla="*/ 0 h 4321354"/>
              <a:gd name="connsiteX8" fmla="*/ 5333187 w 10389325"/>
              <a:gd name="connsiteY8" fmla="*/ 0 h 4321354"/>
              <a:gd name="connsiteX9" fmla="*/ 6233595 w 10389325"/>
              <a:gd name="connsiteY9" fmla="*/ 0 h 4321354"/>
              <a:gd name="connsiteX10" fmla="*/ 6926217 w 10389325"/>
              <a:gd name="connsiteY10" fmla="*/ 0 h 4321354"/>
              <a:gd name="connsiteX11" fmla="*/ 7826625 w 10389325"/>
              <a:gd name="connsiteY11" fmla="*/ 0 h 4321354"/>
              <a:gd name="connsiteX12" fmla="*/ 8415353 w 10389325"/>
              <a:gd name="connsiteY12" fmla="*/ 0 h 4321354"/>
              <a:gd name="connsiteX13" fmla="*/ 9004082 w 10389325"/>
              <a:gd name="connsiteY13" fmla="*/ 0 h 4321354"/>
              <a:gd name="connsiteX14" fmla="*/ 9800597 w 10389325"/>
              <a:gd name="connsiteY14" fmla="*/ 0 h 4321354"/>
              <a:gd name="connsiteX15" fmla="*/ 10389325 w 10389325"/>
              <a:gd name="connsiteY15" fmla="*/ 0 h 4321354"/>
              <a:gd name="connsiteX16" fmla="*/ 10389325 w 10389325"/>
              <a:gd name="connsiteY16" fmla="*/ 703763 h 4321354"/>
              <a:gd name="connsiteX17" fmla="*/ 10389325 w 10389325"/>
              <a:gd name="connsiteY17" fmla="*/ 1364313 h 4321354"/>
              <a:gd name="connsiteX18" fmla="*/ 10389325 w 10389325"/>
              <a:gd name="connsiteY18" fmla="*/ 2024863 h 4321354"/>
              <a:gd name="connsiteX19" fmla="*/ 10389325 w 10389325"/>
              <a:gd name="connsiteY19" fmla="*/ 2685413 h 4321354"/>
              <a:gd name="connsiteX20" fmla="*/ 10389325 w 10389325"/>
              <a:gd name="connsiteY20" fmla="*/ 3173109 h 4321354"/>
              <a:gd name="connsiteX21" fmla="*/ 10389325 w 10389325"/>
              <a:gd name="connsiteY21" fmla="*/ 3704018 h 4321354"/>
              <a:gd name="connsiteX22" fmla="*/ 10389325 w 10389325"/>
              <a:gd name="connsiteY22" fmla="*/ 4321354 h 4321354"/>
              <a:gd name="connsiteX23" fmla="*/ 9800597 w 10389325"/>
              <a:gd name="connsiteY23" fmla="*/ 4321354 h 4321354"/>
              <a:gd name="connsiteX24" fmla="*/ 9107975 w 10389325"/>
              <a:gd name="connsiteY24" fmla="*/ 4321354 h 4321354"/>
              <a:gd name="connsiteX25" fmla="*/ 8727033 w 10389325"/>
              <a:gd name="connsiteY25" fmla="*/ 4321354 h 4321354"/>
              <a:gd name="connsiteX26" fmla="*/ 8346091 w 10389325"/>
              <a:gd name="connsiteY26" fmla="*/ 4321354 h 4321354"/>
              <a:gd name="connsiteX27" fmla="*/ 7653469 w 10389325"/>
              <a:gd name="connsiteY27" fmla="*/ 4321354 h 4321354"/>
              <a:gd name="connsiteX28" fmla="*/ 7168634 w 10389325"/>
              <a:gd name="connsiteY28" fmla="*/ 4321354 h 4321354"/>
              <a:gd name="connsiteX29" fmla="*/ 6372119 w 10389325"/>
              <a:gd name="connsiteY29" fmla="*/ 4321354 h 4321354"/>
              <a:gd name="connsiteX30" fmla="*/ 5887284 w 10389325"/>
              <a:gd name="connsiteY30" fmla="*/ 4321354 h 4321354"/>
              <a:gd name="connsiteX31" fmla="*/ 5090769 w 10389325"/>
              <a:gd name="connsiteY31" fmla="*/ 4321354 h 4321354"/>
              <a:gd name="connsiteX32" fmla="*/ 4709827 w 10389325"/>
              <a:gd name="connsiteY32" fmla="*/ 4321354 h 4321354"/>
              <a:gd name="connsiteX33" fmla="*/ 3913312 w 10389325"/>
              <a:gd name="connsiteY33" fmla="*/ 4321354 h 4321354"/>
              <a:gd name="connsiteX34" fmla="*/ 3428477 w 10389325"/>
              <a:gd name="connsiteY34" fmla="*/ 4321354 h 4321354"/>
              <a:gd name="connsiteX35" fmla="*/ 3047535 w 10389325"/>
              <a:gd name="connsiteY35" fmla="*/ 4321354 h 4321354"/>
              <a:gd name="connsiteX36" fmla="*/ 2562700 w 10389325"/>
              <a:gd name="connsiteY36" fmla="*/ 4321354 h 4321354"/>
              <a:gd name="connsiteX37" fmla="*/ 1766185 w 10389325"/>
              <a:gd name="connsiteY37" fmla="*/ 4321354 h 4321354"/>
              <a:gd name="connsiteX38" fmla="*/ 1281350 w 10389325"/>
              <a:gd name="connsiteY38" fmla="*/ 4321354 h 4321354"/>
              <a:gd name="connsiteX39" fmla="*/ 900408 w 10389325"/>
              <a:gd name="connsiteY39" fmla="*/ 4321354 h 4321354"/>
              <a:gd name="connsiteX40" fmla="*/ 0 w 10389325"/>
              <a:gd name="connsiteY40" fmla="*/ 4321354 h 4321354"/>
              <a:gd name="connsiteX41" fmla="*/ 0 w 10389325"/>
              <a:gd name="connsiteY41" fmla="*/ 3747231 h 4321354"/>
              <a:gd name="connsiteX42" fmla="*/ 0 w 10389325"/>
              <a:gd name="connsiteY42" fmla="*/ 3259536 h 4321354"/>
              <a:gd name="connsiteX43" fmla="*/ 0 w 10389325"/>
              <a:gd name="connsiteY43" fmla="*/ 2642199 h 4321354"/>
              <a:gd name="connsiteX44" fmla="*/ 0 w 10389325"/>
              <a:gd name="connsiteY44" fmla="*/ 2111290 h 4321354"/>
              <a:gd name="connsiteX45" fmla="*/ 0 w 10389325"/>
              <a:gd name="connsiteY45" fmla="*/ 1493954 h 4321354"/>
              <a:gd name="connsiteX46" fmla="*/ 0 w 10389325"/>
              <a:gd name="connsiteY46" fmla="*/ 876618 h 4321354"/>
              <a:gd name="connsiteX47" fmla="*/ 0 w 10389325"/>
              <a:gd name="connsiteY47" fmla="*/ 0 h 432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89325" h="4321354" extrusionOk="0">
                <a:moveTo>
                  <a:pt x="0" y="0"/>
                </a:moveTo>
                <a:cubicBezTo>
                  <a:pt x="226949" y="13887"/>
                  <a:pt x="453433" y="23976"/>
                  <a:pt x="588728" y="0"/>
                </a:cubicBezTo>
                <a:cubicBezTo>
                  <a:pt x="724023" y="-23976"/>
                  <a:pt x="787673" y="-8139"/>
                  <a:pt x="969670" y="0"/>
                </a:cubicBezTo>
                <a:cubicBezTo>
                  <a:pt x="1151667" y="8139"/>
                  <a:pt x="1614390" y="13307"/>
                  <a:pt x="1870079" y="0"/>
                </a:cubicBezTo>
                <a:cubicBezTo>
                  <a:pt x="2125768" y="-13307"/>
                  <a:pt x="2284961" y="4400"/>
                  <a:pt x="2458807" y="0"/>
                </a:cubicBezTo>
                <a:cubicBezTo>
                  <a:pt x="2632653" y="-4400"/>
                  <a:pt x="2917320" y="28465"/>
                  <a:pt x="3047535" y="0"/>
                </a:cubicBezTo>
                <a:cubicBezTo>
                  <a:pt x="3177750" y="-28465"/>
                  <a:pt x="3701760" y="10389"/>
                  <a:pt x="3947944" y="0"/>
                </a:cubicBezTo>
                <a:cubicBezTo>
                  <a:pt x="4194128" y="-10389"/>
                  <a:pt x="4229634" y="4396"/>
                  <a:pt x="4432779" y="0"/>
                </a:cubicBezTo>
                <a:cubicBezTo>
                  <a:pt x="4635925" y="-4396"/>
                  <a:pt x="5123839" y="-43681"/>
                  <a:pt x="5333187" y="0"/>
                </a:cubicBezTo>
                <a:cubicBezTo>
                  <a:pt x="5542535" y="43681"/>
                  <a:pt x="5827978" y="30158"/>
                  <a:pt x="6233595" y="0"/>
                </a:cubicBezTo>
                <a:cubicBezTo>
                  <a:pt x="6639212" y="-30158"/>
                  <a:pt x="6706387" y="-8432"/>
                  <a:pt x="6926217" y="0"/>
                </a:cubicBezTo>
                <a:cubicBezTo>
                  <a:pt x="7146047" y="8432"/>
                  <a:pt x="7410937" y="-12223"/>
                  <a:pt x="7826625" y="0"/>
                </a:cubicBezTo>
                <a:cubicBezTo>
                  <a:pt x="8242313" y="12223"/>
                  <a:pt x="8196161" y="3330"/>
                  <a:pt x="8415353" y="0"/>
                </a:cubicBezTo>
                <a:cubicBezTo>
                  <a:pt x="8634545" y="-3330"/>
                  <a:pt x="8804751" y="-27690"/>
                  <a:pt x="9004082" y="0"/>
                </a:cubicBezTo>
                <a:cubicBezTo>
                  <a:pt x="9203413" y="27690"/>
                  <a:pt x="9630485" y="-20735"/>
                  <a:pt x="9800597" y="0"/>
                </a:cubicBezTo>
                <a:cubicBezTo>
                  <a:pt x="9970709" y="20735"/>
                  <a:pt x="10193114" y="10519"/>
                  <a:pt x="10389325" y="0"/>
                </a:cubicBezTo>
                <a:cubicBezTo>
                  <a:pt x="10421158" y="210078"/>
                  <a:pt x="10396328" y="506552"/>
                  <a:pt x="10389325" y="703763"/>
                </a:cubicBezTo>
                <a:cubicBezTo>
                  <a:pt x="10382322" y="900974"/>
                  <a:pt x="10381949" y="1136111"/>
                  <a:pt x="10389325" y="1364313"/>
                </a:cubicBezTo>
                <a:cubicBezTo>
                  <a:pt x="10396702" y="1592515"/>
                  <a:pt x="10394529" y="1804096"/>
                  <a:pt x="10389325" y="2024863"/>
                </a:cubicBezTo>
                <a:cubicBezTo>
                  <a:pt x="10384122" y="2245630"/>
                  <a:pt x="10398729" y="2374214"/>
                  <a:pt x="10389325" y="2685413"/>
                </a:cubicBezTo>
                <a:cubicBezTo>
                  <a:pt x="10379922" y="2996612"/>
                  <a:pt x="10392158" y="2957083"/>
                  <a:pt x="10389325" y="3173109"/>
                </a:cubicBezTo>
                <a:cubicBezTo>
                  <a:pt x="10386492" y="3389135"/>
                  <a:pt x="10381464" y="3522172"/>
                  <a:pt x="10389325" y="3704018"/>
                </a:cubicBezTo>
                <a:cubicBezTo>
                  <a:pt x="10397186" y="3885864"/>
                  <a:pt x="10378598" y="4054524"/>
                  <a:pt x="10389325" y="4321354"/>
                </a:cubicBezTo>
                <a:cubicBezTo>
                  <a:pt x="10219044" y="4340651"/>
                  <a:pt x="10062383" y="4331751"/>
                  <a:pt x="9800597" y="4321354"/>
                </a:cubicBezTo>
                <a:cubicBezTo>
                  <a:pt x="9538811" y="4310957"/>
                  <a:pt x="9271928" y="4349516"/>
                  <a:pt x="9107975" y="4321354"/>
                </a:cubicBezTo>
                <a:cubicBezTo>
                  <a:pt x="8944022" y="4293192"/>
                  <a:pt x="8827133" y="4339140"/>
                  <a:pt x="8727033" y="4321354"/>
                </a:cubicBezTo>
                <a:cubicBezTo>
                  <a:pt x="8626933" y="4303568"/>
                  <a:pt x="8457924" y="4328396"/>
                  <a:pt x="8346091" y="4321354"/>
                </a:cubicBezTo>
                <a:cubicBezTo>
                  <a:pt x="8234258" y="4314312"/>
                  <a:pt x="7985335" y="4349547"/>
                  <a:pt x="7653469" y="4321354"/>
                </a:cubicBezTo>
                <a:cubicBezTo>
                  <a:pt x="7321603" y="4293161"/>
                  <a:pt x="7410639" y="4302827"/>
                  <a:pt x="7168634" y="4321354"/>
                </a:cubicBezTo>
                <a:cubicBezTo>
                  <a:pt x="6926629" y="4339881"/>
                  <a:pt x="6581223" y="4292902"/>
                  <a:pt x="6372119" y="4321354"/>
                </a:cubicBezTo>
                <a:cubicBezTo>
                  <a:pt x="6163016" y="4349806"/>
                  <a:pt x="6037751" y="4323469"/>
                  <a:pt x="5887284" y="4321354"/>
                </a:cubicBezTo>
                <a:cubicBezTo>
                  <a:pt x="5736817" y="4319239"/>
                  <a:pt x="5438877" y="4340846"/>
                  <a:pt x="5090769" y="4321354"/>
                </a:cubicBezTo>
                <a:cubicBezTo>
                  <a:pt x="4742661" y="4301862"/>
                  <a:pt x="4827515" y="4313252"/>
                  <a:pt x="4709827" y="4321354"/>
                </a:cubicBezTo>
                <a:cubicBezTo>
                  <a:pt x="4592139" y="4329456"/>
                  <a:pt x="4183691" y="4354753"/>
                  <a:pt x="3913312" y="4321354"/>
                </a:cubicBezTo>
                <a:cubicBezTo>
                  <a:pt x="3642934" y="4287955"/>
                  <a:pt x="3625184" y="4311752"/>
                  <a:pt x="3428477" y="4321354"/>
                </a:cubicBezTo>
                <a:cubicBezTo>
                  <a:pt x="3231771" y="4330956"/>
                  <a:pt x="3223475" y="4306223"/>
                  <a:pt x="3047535" y="4321354"/>
                </a:cubicBezTo>
                <a:cubicBezTo>
                  <a:pt x="2871595" y="4336485"/>
                  <a:pt x="2673931" y="4320216"/>
                  <a:pt x="2562700" y="4321354"/>
                </a:cubicBezTo>
                <a:cubicBezTo>
                  <a:pt x="2451470" y="4322492"/>
                  <a:pt x="2048256" y="4292004"/>
                  <a:pt x="1766185" y="4321354"/>
                </a:cubicBezTo>
                <a:cubicBezTo>
                  <a:pt x="1484115" y="4350704"/>
                  <a:pt x="1415764" y="4306472"/>
                  <a:pt x="1281350" y="4321354"/>
                </a:cubicBezTo>
                <a:cubicBezTo>
                  <a:pt x="1146937" y="4336236"/>
                  <a:pt x="1010330" y="4322734"/>
                  <a:pt x="900408" y="4321354"/>
                </a:cubicBezTo>
                <a:cubicBezTo>
                  <a:pt x="790486" y="4319974"/>
                  <a:pt x="264124" y="4366229"/>
                  <a:pt x="0" y="4321354"/>
                </a:cubicBezTo>
                <a:cubicBezTo>
                  <a:pt x="19579" y="4114136"/>
                  <a:pt x="8236" y="4033411"/>
                  <a:pt x="0" y="3747231"/>
                </a:cubicBezTo>
                <a:cubicBezTo>
                  <a:pt x="-8236" y="3461051"/>
                  <a:pt x="10057" y="3427959"/>
                  <a:pt x="0" y="3259536"/>
                </a:cubicBezTo>
                <a:cubicBezTo>
                  <a:pt x="-10057" y="3091113"/>
                  <a:pt x="-13914" y="2848324"/>
                  <a:pt x="0" y="2642199"/>
                </a:cubicBezTo>
                <a:cubicBezTo>
                  <a:pt x="13914" y="2436074"/>
                  <a:pt x="4417" y="2277548"/>
                  <a:pt x="0" y="2111290"/>
                </a:cubicBezTo>
                <a:cubicBezTo>
                  <a:pt x="-4417" y="1945032"/>
                  <a:pt x="-26360" y="1637889"/>
                  <a:pt x="0" y="1493954"/>
                </a:cubicBezTo>
                <a:cubicBezTo>
                  <a:pt x="26360" y="1350019"/>
                  <a:pt x="2650" y="1138613"/>
                  <a:pt x="0" y="876618"/>
                </a:cubicBezTo>
                <a:cubicBezTo>
                  <a:pt x="-2650" y="614623"/>
                  <a:pt x="19574" y="212181"/>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FD7CAB9-961A-3EDF-E157-5B369D3D789E}"/>
              </a:ext>
            </a:extLst>
          </p:cNvPr>
          <p:cNvGrpSpPr/>
          <p:nvPr/>
        </p:nvGrpSpPr>
        <p:grpSpPr>
          <a:xfrm>
            <a:off x="594180" y="1977585"/>
            <a:ext cx="10154504" cy="3863357"/>
            <a:chOff x="594180" y="1658904"/>
            <a:chExt cx="10154504" cy="3863357"/>
          </a:xfrm>
        </p:grpSpPr>
        <p:sp>
          <p:nvSpPr>
            <p:cNvPr id="28" name="Rounded Rectangle 27">
              <a:extLst>
                <a:ext uri="{FF2B5EF4-FFF2-40B4-BE49-F238E27FC236}">
                  <a16:creationId xmlns:a16="http://schemas.microsoft.com/office/drawing/2014/main" id="{A7166FAA-41E0-42FC-F9D9-3675D02CD777}"/>
                </a:ext>
              </a:extLst>
            </p:cNvPr>
            <p:cNvSpPr/>
            <p:nvPr/>
          </p:nvSpPr>
          <p:spPr>
            <a:xfrm>
              <a:off x="5417190" y="2039845"/>
              <a:ext cx="5331494" cy="1604682"/>
            </a:xfrm>
            <a:prstGeom prst="roundRect">
              <a:avLst>
                <a:gd name="adj" fmla="val 3259"/>
              </a:avLst>
            </a:prstGeom>
            <a:solidFill>
              <a:srgbClr val="C03BC4"/>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a:latin typeface="Segoe UI Semibold" panose="020B0502040204020203" pitchFamily="34" charset="0"/>
                  <a:cs typeface="Segoe UI Semibold" panose="020B0502040204020203" pitchFamily="34" charset="0"/>
                </a:rPr>
                <a:t>MCP Server A</a:t>
              </a: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p:txBody>
        </p:sp>
        <p:sp>
          <p:nvSpPr>
            <p:cNvPr id="29" name="Rounded Rectangle 28">
              <a:extLst>
                <a:ext uri="{FF2B5EF4-FFF2-40B4-BE49-F238E27FC236}">
                  <a16:creationId xmlns:a16="http://schemas.microsoft.com/office/drawing/2014/main" id="{AB05ACC2-BB64-0BED-B78E-06255659BD93}"/>
                </a:ext>
              </a:extLst>
            </p:cNvPr>
            <p:cNvSpPr/>
            <p:nvPr/>
          </p:nvSpPr>
          <p:spPr>
            <a:xfrm>
              <a:off x="594180" y="1658904"/>
              <a:ext cx="3242714" cy="3863357"/>
            </a:xfrm>
            <a:prstGeom prst="round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a:latin typeface="Segoe UI Semibold" panose="020B0502040204020203" pitchFamily="34" charset="0"/>
                  <a:cs typeface="Segoe UI Semibold" panose="020B0502040204020203" pitchFamily="34" charset="0"/>
                </a:rPr>
                <a:t>MCP Host </a:t>
              </a:r>
            </a:p>
            <a:p>
              <a:pPr algn="ctr"/>
              <a:r>
                <a:rPr lang="en-US" b="1">
                  <a:latin typeface="Segoe UI Semibold" panose="020B0502040204020203" pitchFamily="34" charset="0"/>
                  <a:cs typeface="Segoe UI Semibold" panose="020B0502040204020203" pitchFamily="34" charset="0"/>
                </a:rPr>
                <a:t>Claude, GitHub Copilot, ...</a:t>
              </a: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p:txBody>
        </p:sp>
        <p:cxnSp>
          <p:nvCxnSpPr>
            <p:cNvPr id="30" name="Straight Arrow Connector 29">
              <a:extLst>
                <a:ext uri="{FF2B5EF4-FFF2-40B4-BE49-F238E27FC236}">
                  <a16:creationId xmlns:a16="http://schemas.microsoft.com/office/drawing/2014/main" id="{4A7E76BE-F5D0-5091-654E-16617155A8CC}"/>
                </a:ext>
              </a:extLst>
            </p:cNvPr>
            <p:cNvCxnSpPr>
              <a:cxnSpLocks/>
            </p:cNvCxnSpPr>
            <p:nvPr/>
          </p:nvCxnSpPr>
          <p:spPr>
            <a:xfrm flipV="1">
              <a:off x="3836894" y="2835464"/>
              <a:ext cx="1580296" cy="672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0E366DC9-2EF8-2B25-4F48-9142A01C477A}"/>
                </a:ext>
              </a:extLst>
            </p:cNvPr>
            <p:cNvSpPr txBox="1"/>
            <p:nvPr/>
          </p:nvSpPr>
          <p:spPr>
            <a:xfrm>
              <a:off x="4214058" y="2440583"/>
              <a:ext cx="663964" cy="369332"/>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MCP</a:t>
              </a:r>
            </a:p>
          </p:txBody>
        </p:sp>
        <p:cxnSp>
          <p:nvCxnSpPr>
            <p:cNvPr id="32" name="Straight Arrow Connector 31">
              <a:extLst>
                <a:ext uri="{FF2B5EF4-FFF2-40B4-BE49-F238E27FC236}">
                  <a16:creationId xmlns:a16="http://schemas.microsoft.com/office/drawing/2014/main" id="{EF108BC2-8188-27D1-458D-CE7A485E70BF}"/>
                </a:ext>
              </a:extLst>
            </p:cNvPr>
            <p:cNvCxnSpPr>
              <a:cxnSpLocks/>
            </p:cNvCxnSpPr>
            <p:nvPr/>
          </p:nvCxnSpPr>
          <p:spPr>
            <a:xfrm>
              <a:off x="3836894" y="4667665"/>
              <a:ext cx="158029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E1D8D0D1-3A1E-2C47-EDAA-64961F01EE51}"/>
                </a:ext>
              </a:extLst>
            </p:cNvPr>
            <p:cNvSpPr txBox="1"/>
            <p:nvPr/>
          </p:nvSpPr>
          <p:spPr>
            <a:xfrm>
              <a:off x="4214058" y="4271408"/>
              <a:ext cx="663964" cy="369332"/>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MCP</a:t>
              </a:r>
            </a:p>
          </p:txBody>
        </p:sp>
        <p:sp>
          <p:nvSpPr>
            <p:cNvPr id="34" name="Rounded Rectangle 33">
              <a:extLst>
                <a:ext uri="{FF2B5EF4-FFF2-40B4-BE49-F238E27FC236}">
                  <a16:creationId xmlns:a16="http://schemas.microsoft.com/office/drawing/2014/main" id="{0812BDF0-93F0-9858-4096-15AD251ACD42}"/>
                </a:ext>
              </a:extLst>
            </p:cNvPr>
            <p:cNvSpPr/>
            <p:nvPr/>
          </p:nvSpPr>
          <p:spPr>
            <a:xfrm>
              <a:off x="5636183" y="2940795"/>
              <a:ext cx="1465731"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Tools</a:t>
              </a:r>
            </a:p>
          </p:txBody>
        </p:sp>
        <p:sp>
          <p:nvSpPr>
            <p:cNvPr id="35" name="Rounded Rectangle 34">
              <a:extLst>
                <a:ext uri="{FF2B5EF4-FFF2-40B4-BE49-F238E27FC236}">
                  <a16:creationId xmlns:a16="http://schemas.microsoft.com/office/drawing/2014/main" id="{E97C58E6-F18B-E0B7-FCED-5F94B2EF3C49}"/>
                </a:ext>
              </a:extLst>
            </p:cNvPr>
            <p:cNvSpPr/>
            <p:nvPr/>
          </p:nvSpPr>
          <p:spPr>
            <a:xfrm>
              <a:off x="7256855" y="2940795"/>
              <a:ext cx="1574313"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Prompts</a:t>
              </a:r>
            </a:p>
          </p:txBody>
        </p:sp>
        <p:sp>
          <p:nvSpPr>
            <p:cNvPr id="36" name="Rounded Rectangle 35">
              <a:extLst>
                <a:ext uri="{FF2B5EF4-FFF2-40B4-BE49-F238E27FC236}">
                  <a16:creationId xmlns:a16="http://schemas.microsoft.com/office/drawing/2014/main" id="{91C237E8-CFD9-43EC-E651-6FE083F3717E}"/>
                </a:ext>
              </a:extLst>
            </p:cNvPr>
            <p:cNvSpPr/>
            <p:nvPr/>
          </p:nvSpPr>
          <p:spPr>
            <a:xfrm>
              <a:off x="8986109" y="2930783"/>
              <a:ext cx="1574313"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Resources</a:t>
              </a:r>
            </a:p>
          </p:txBody>
        </p:sp>
        <p:sp>
          <p:nvSpPr>
            <p:cNvPr id="37" name="Rounded Rectangle 36">
              <a:extLst>
                <a:ext uri="{FF2B5EF4-FFF2-40B4-BE49-F238E27FC236}">
                  <a16:creationId xmlns:a16="http://schemas.microsoft.com/office/drawing/2014/main" id="{3FA34968-6625-9746-586F-2D1094FF2A89}"/>
                </a:ext>
              </a:extLst>
            </p:cNvPr>
            <p:cNvSpPr/>
            <p:nvPr/>
          </p:nvSpPr>
          <p:spPr>
            <a:xfrm>
              <a:off x="5417190" y="3865325"/>
              <a:ext cx="5331494" cy="1604682"/>
            </a:xfrm>
            <a:prstGeom prst="roundRect">
              <a:avLst>
                <a:gd name="adj" fmla="val 3259"/>
              </a:avLst>
            </a:prstGeom>
            <a:solidFill>
              <a:srgbClr val="C03BC4"/>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a:latin typeface="Segoe UI Semibold" panose="020B0502040204020203" pitchFamily="34" charset="0"/>
                  <a:cs typeface="Segoe UI Semibold" panose="020B0502040204020203" pitchFamily="34" charset="0"/>
                </a:rPr>
                <a:t>MCP Server B</a:t>
              </a: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p:txBody>
        </p:sp>
        <p:sp>
          <p:nvSpPr>
            <p:cNvPr id="38" name="Rounded Rectangle 37">
              <a:extLst>
                <a:ext uri="{FF2B5EF4-FFF2-40B4-BE49-F238E27FC236}">
                  <a16:creationId xmlns:a16="http://schemas.microsoft.com/office/drawing/2014/main" id="{F26344C0-01AB-478B-635B-D7DF3D6B714E}"/>
                </a:ext>
              </a:extLst>
            </p:cNvPr>
            <p:cNvSpPr/>
            <p:nvPr/>
          </p:nvSpPr>
          <p:spPr>
            <a:xfrm>
              <a:off x="5662310" y="4766275"/>
              <a:ext cx="1465731"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Tools</a:t>
              </a:r>
            </a:p>
          </p:txBody>
        </p:sp>
        <p:sp>
          <p:nvSpPr>
            <p:cNvPr id="39" name="Rounded Rectangle 38">
              <a:extLst>
                <a:ext uri="{FF2B5EF4-FFF2-40B4-BE49-F238E27FC236}">
                  <a16:creationId xmlns:a16="http://schemas.microsoft.com/office/drawing/2014/main" id="{562D9FE1-F96C-6802-5950-D1866E0D40C9}"/>
                </a:ext>
              </a:extLst>
            </p:cNvPr>
            <p:cNvSpPr/>
            <p:nvPr/>
          </p:nvSpPr>
          <p:spPr>
            <a:xfrm>
              <a:off x="7282982" y="4766275"/>
              <a:ext cx="1574313"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Prompts</a:t>
              </a:r>
            </a:p>
          </p:txBody>
        </p:sp>
        <p:sp>
          <p:nvSpPr>
            <p:cNvPr id="40" name="Rounded Rectangle 39">
              <a:extLst>
                <a:ext uri="{FF2B5EF4-FFF2-40B4-BE49-F238E27FC236}">
                  <a16:creationId xmlns:a16="http://schemas.microsoft.com/office/drawing/2014/main" id="{0465C101-7612-3AD0-E2A5-5227212DACDB}"/>
                </a:ext>
              </a:extLst>
            </p:cNvPr>
            <p:cNvSpPr/>
            <p:nvPr/>
          </p:nvSpPr>
          <p:spPr>
            <a:xfrm>
              <a:off x="9004441" y="4756263"/>
              <a:ext cx="1574313"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Resources</a:t>
              </a:r>
            </a:p>
          </p:txBody>
        </p:sp>
        <p:sp>
          <p:nvSpPr>
            <p:cNvPr id="41" name="Rounded Rectangle 40">
              <a:extLst>
                <a:ext uri="{FF2B5EF4-FFF2-40B4-BE49-F238E27FC236}">
                  <a16:creationId xmlns:a16="http://schemas.microsoft.com/office/drawing/2014/main" id="{BD2B24CC-D437-9A11-7A89-74DE8EB2BC03}"/>
                </a:ext>
              </a:extLst>
            </p:cNvPr>
            <p:cNvSpPr/>
            <p:nvPr/>
          </p:nvSpPr>
          <p:spPr>
            <a:xfrm>
              <a:off x="859205" y="2519428"/>
              <a:ext cx="2708105" cy="632071"/>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MCP Client A</a:t>
              </a:r>
            </a:p>
          </p:txBody>
        </p:sp>
        <p:sp>
          <p:nvSpPr>
            <p:cNvPr id="42" name="Rounded Rectangle 41">
              <a:extLst>
                <a:ext uri="{FF2B5EF4-FFF2-40B4-BE49-F238E27FC236}">
                  <a16:creationId xmlns:a16="http://schemas.microsoft.com/office/drawing/2014/main" id="{AB66CBCB-F05B-7A92-EE01-3ACD3DD39BCE}"/>
                </a:ext>
              </a:extLst>
            </p:cNvPr>
            <p:cNvSpPr/>
            <p:nvPr/>
          </p:nvSpPr>
          <p:spPr>
            <a:xfrm>
              <a:off x="893335" y="4324704"/>
              <a:ext cx="2708105" cy="632071"/>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MCP Client B</a:t>
              </a:r>
            </a:p>
          </p:txBody>
        </p:sp>
      </p:grpSp>
      <p:cxnSp>
        <p:nvCxnSpPr>
          <p:cNvPr id="44" name="Straight Arrow Connector 43">
            <a:extLst>
              <a:ext uri="{FF2B5EF4-FFF2-40B4-BE49-F238E27FC236}">
                <a16:creationId xmlns:a16="http://schemas.microsoft.com/office/drawing/2014/main" id="{F3C761CB-C4DD-29A3-0ED5-9EAF0B66E1BD}"/>
              </a:ext>
            </a:extLst>
          </p:cNvPr>
          <p:cNvCxnSpPr>
            <a:cxnSpLocks/>
            <a:endCxn id="45" idx="2"/>
          </p:cNvCxnSpPr>
          <p:nvPr/>
        </p:nvCxnSpPr>
        <p:spPr>
          <a:xfrm>
            <a:off x="10748684" y="5020490"/>
            <a:ext cx="332460" cy="769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5" name="Can 44">
            <a:extLst>
              <a:ext uri="{FF2B5EF4-FFF2-40B4-BE49-F238E27FC236}">
                <a16:creationId xmlns:a16="http://schemas.microsoft.com/office/drawing/2014/main" id="{BEA482A0-3BAB-F9BD-17E8-3FFEE00EB4EF}"/>
              </a:ext>
            </a:extLst>
          </p:cNvPr>
          <p:cNvSpPr/>
          <p:nvPr/>
        </p:nvSpPr>
        <p:spPr>
          <a:xfrm>
            <a:off x="11081144" y="4517430"/>
            <a:ext cx="1001999" cy="1021499"/>
          </a:xfrm>
          <a:prstGeom prst="can">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Datos</a:t>
            </a:r>
          </a:p>
          <a:p>
            <a:pPr algn="ctr"/>
            <a:r>
              <a:rPr lang="en-US" sz="1600">
                <a:latin typeface="Segoe UI" panose="020B0502040204020203" pitchFamily="34" charset="0"/>
                <a:cs typeface="Segoe UI" panose="020B0502040204020203" pitchFamily="34" charset="0"/>
              </a:rPr>
              <a:t>remotos</a:t>
            </a:r>
          </a:p>
        </p:txBody>
      </p:sp>
      <p:sp>
        <p:nvSpPr>
          <p:cNvPr id="6" name="TextBox 5">
            <a:extLst>
              <a:ext uri="{FF2B5EF4-FFF2-40B4-BE49-F238E27FC236}">
                <a16:creationId xmlns:a16="http://schemas.microsoft.com/office/drawing/2014/main" id="{C4584CB2-AAFF-6610-5945-A43C0FE1F085}"/>
              </a:ext>
            </a:extLst>
          </p:cNvPr>
          <p:cNvSpPr txBox="1"/>
          <p:nvPr/>
        </p:nvSpPr>
        <p:spPr>
          <a:xfrm>
            <a:off x="478972" y="1260934"/>
            <a:ext cx="11342914" cy="369332"/>
          </a:xfrm>
          <a:prstGeom prst="rect">
            <a:avLst/>
          </a:prstGeom>
          <a:noFill/>
        </p:spPr>
        <p:txBody>
          <a:bodyPr wrap="square">
            <a:spAutoFit/>
          </a:bodyPr>
          <a:lstStyle/>
          <a:p>
            <a:r>
              <a:rPr lang="en-US" sz="1800">
                <a:ea typeface="+mn-lt"/>
                <a:cs typeface="+mn-lt"/>
              </a:rPr>
              <a:t>Una forma estándar en la que las aplicaciones pueden proporcionar contexto y herramientas para los LLM</a:t>
            </a:r>
            <a:endParaRPr lang="en-US" sz="1800"/>
          </a:p>
        </p:txBody>
      </p:sp>
      <p:sp>
        <p:nvSpPr>
          <p:cNvPr id="7" name="TextBox 6">
            <a:extLst>
              <a:ext uri="{FF2B5EF4-FFF2-40B4-BE49-F238E27FC236}">
                <a16:creationId xmlns:a16="http://schemas.microsoft.com/office/drawing/2014/main" id="{E1969761-3CAA-DF8F-4BEE-4C39D5C9DCF5}"/>
              </a:ext>
            </a:extLst>
          </p:cNvPr>
          <p:cNvSpPr txBox="1"/>
          <p:nvPr/>
        </p:nvSpPr>
        <p:spPr>
          <a:xfrm>
            <a:off x="583027" y="6320713"/>
            <a:ext cx="6518887" cy="461665"/>
          </a:xfrm>
          <a:prstGeom prst="rect">
            <a:avLst/>
          </a:prstGeom>
          <a:noFill/>
        </p:spPr>
        <p:txBody>
          <a:bodyPr wrap="square">
            <a:spAutoFit/>
          </a:bodyPr>
          <a:lstStyle/>
          <a:p>
            <a:r>
              <a:rPr lang="en-US" sz="2400">
                <a:solidFill>
                  <a:srgbClr val="0070C0"/>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https://modelcontextprotocol.io/</a:t>
            </a:r>
            <a:endParaRPr lang="en-US" sz="2400">
              <a:solidFill>
                <a:srgbClr val="0070C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822221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9C1A9-F871-CCBA-23B5-D7B3051E8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920B4-7644-5625-88C9-4D1B1ED7CC0A}"/>
              </a:ext>
            </a:extLst>
          </p:cNvPr>
          <p:cNvSpPr>
            <a:spLocks noGrp="1"/>
          </p:cNvSpPr>
          <p:nvPr>
            <p:ph type="title"/>
          </p:nvPr>
        </p:nvSpPr>
        <p:spPr>
          <a:xfrm>
            <a:off x="1396186" y="1763369"/>
            <a:ext cx="9144000" cy="2243691"/>
          </a:xfrm>
        </p:spPr>
        <p:txBody>
          <a:bodyPr/>
          <a:lstStyle/>
          <a:p>
            <a:pPr algn="ctr"/>
            <a:r>
              <a:rPr lang="en-US" sz="5400" dirty="0">
                <a:solidFill>
                  <a:srgbClr val="000000"/>
                </a:solidFill>
                <a:latin typeface="+mn-lt"/>
              </a:rPr>
              <a:t>Construyendo </a:t>
            </a:r>
            <a:br>
              <a:rPr lang="en-US" sz="5400" dirty="0">
                <a:solidFill>
                  <a:srgbClr val="000000"/>
                </a:solidFill>
                <a:latin typeface="+mn-lt"/>
              </a:rPr>
            </a:br>
            <a:r>
              <a:rPr lang="en-US" sz="5400" dirty="0">
                <a:solidFill>
                  <a:srgbClr val="000000"/>
                </a:solidFill>
                <a:latin typeface="+mn-lt"/>
              </a:rPr>
              <a:t>agentes de IA</a:t>
            </a:r>
            <a:br>
              <a:rPr lang="en-US" sz="5400" dirty="0">
                <a:solidFill>
                  <a:srgbClr val="000000"/>
                </a:solidFill>
                <a:latin typeface="+mn-lt"/>
              </a:rPr>
            </a:br>
            <a:r>
              <a:rPr lang="en-US" sz="5400" b="1" dirty="0">
                <a:solidFill>
                  <a:srgbClr val="000000"/>
                </a:solidFill>
                <a:latin typeface="+mn-lt"/>
              </a:rPr>
              <a:t>confiables</a:t>
            </a:r>
          </a:p>
        </p:txBody>
      </p:sp>
    </p:spTree>
    <p:extLst>
      <p:ext uri="{BB962C8B-B14F-4D97-AF65-F5344CB8AC3E}">
        <p14:creationId xmlns:p14="http://schemas.microsoft.com/office/powerpoint/2010/main" val="364196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23767-C527-D1A3-A532-A48422F22D05}"/>
              </a:ext>
            </a:extLst>
          </p:cNvPr>
          <p:cNvSpPr>
            <a:spLocks noGrp="1"/>
          </p:cNvSpPr>
          <p:nvPr>
            <p:ph type="title"/>
          </p:nvPr>
        </p:nvSpPr>
        <p:spPr/>
        <p:txBody>
          <a:bodyPr/>
          <a:lstStyle/>
          <a:p>
            <a:r>
              <a:rPr lang="en-US"/>
              <a:t>Estrutura de mensagem do sistema</a:t>
            </a:r>
          </a:p>
        </p:txBody>
      </p:sp>
      <p:grpSp>
        <p:nvGrpSpPr>
          <p:cNvPr id="61" name="Group 5">
            <a:extLst>
              <a:ext uri="{FF2B5EF4-FFF2-40B4-BE49-F238E27FC236}">
                <a16:creationId xmlns:a16="http://schemas.microsoft.com/office/drawing/2014/main" id="{D47ECD7E-4E6F-1D1C-F5C2-AE90AA4A27A1}"/>
              </a:ext>
            </a:extLst>
          </p:cNvPr>
          <p:cNvGrpSpPr/>
          <p:nvPr/>
        </p:nvGrpSpPr>
        <p:grpSpPr>
          <a:xfrm>
            <a:off x="-502040" y="1580750"/>
            <a:ext cx="2419193" cy="826676"/>
            <a:chOff x="672900" y="-144202"/>
            <a:chExt cx="3225592" cy="1102236"/>
          </a:xfrm>
        </p:grpSpPr>
        <p:grpSp>
          <p:nvGrpSpPr>
            <p:cNvPr id="62" name="Group 6">
              <a:extLst>
                <a:ext uri="{FF2B5EF4-FFF2-40B4-BE49-F238E27FC236}">
                  <a16:creationId xmlns:a16="http://schemas.microsoft.com/office/drawing/2014/main" id="{92571175-B74F-642D-83FF-09A98B549804}"/>
                </a:ext>
              </a:extLst>
            </p:cNvPr>
            <p:cNvGrpSpPr/>
            <p:nvPr/>
          </p:nvGrpSpPr>
          <p:grpSpPr>
            <a:xfrm>
              <a:off x="672900" y="-144202"/>
              <a:ext cx="3225592" cy="1102236"/>
              <a:chOff x="266684" y="-57150"/>
              <a:chExt cx="1278367" cy="436838"/>
            </a:xfrm>
          </p:grpSpPr>
          <p:sp>
            <p:nvSpPr>
              <p:cNvPr id="64" name="Freeform 7">
                <a:extLst>
                  <a:ext uri="{FF2B5EF4-FFF2-40B4-BE49-F238E27FC236}">
                    <a16:creationId xmlns:a16="http://schemas.microsoft.com/office/drawing/2014/main" id="{6BAF2A6F-6A54-FFFF-54D9-1E98EFAE4F11}"/>
                  </a:ext>
                </a:extLst>
              </p:cNvPr>
              <p:cNvSpPr/>
              <p:nvPr/>
            </p:nvSpPr>
            <p:spPr>
              <a:xfrm>
                <a:off x="844629" y="0"/>
                <a:ext cx="700422" cy="379688"/>
              </a:xfrm>
              <a:custGeom>
                <a:avLst/>
                <a:gdLst/>
                <a:ahLst/>
                <a:cxnLst/>
                <a:rect l="l" t="t" r="r" b="b"/>
                <a:pathLst>
                  <a:path w="1545051" h="379688">
                    <a:moveTo>
                      <a:pt x="98011" y="0"/>
                    </a:moveTo>
                    <a:lnTo>
                      <a:pt x="1447040" y="0"/>
                    </a:lnTo>
                    <a:cubicBezTo>
                      <a:pt x="1501170" y="0"/>
                      <a:pt x="1545051" y="43881"/>
                      <a:pt x="1545051" y="98011"/>
                    </a:cubicBezTo>
                    <a:lnTo>
                      <a:pt x="1545051" y="281677"/>
                    </a:lnTo>
                    <a:cubicBezTo>
                      <a:pt x="1545051" y="335807"/>
                      <a:pt x="1501170" y="379688"/>
                      <a:pt x="1447040" y="379688"/>
                    </a:cubicBezTo>
                    <a:lnTo>
                      <a:pt x="98011" y="379688"/>
                    </a:lnTo>
                    <a:cubicBezTo>
                      <a:pt x="43881" y="379688"/>
                      <a:pt x="0" y="335807"/>
                      <a:pt x="0" y="281677"/>
                    </a:cubicBezTo>
                    <a:lnTo>
                      <a:pt x="0" y="98011"/>
                    </a:lnTo>
                    <a:cubicBezTo>
                      <a:pt x="0" y="43881"/>
                      <a:pt x="43881" y="0"/>
                      <a:pt x="98011" y="0"/>
                    </a:cubicBezTo>
                    <a:close/>
                  </a:path>
                </a:pathLst>
              </a:custGeom>
              <a:solidFill>
                <a:srgbClr val="217CE9"/>
              </a:solidFill>
            </p:spPr>
            <p:txBody>
              <a:bodyPr/>
              <a:lstStyle/>
              <a:p>
                <a:endParaRPr lang="en-US"/>
              </a:p>
            </p:txBody>
          </p:sp>
          <p:sp>
            <p:nvSpPr>
              <p:cNvPr id="65" name="TextBox 8">
                <a:extLst>
                  <a:ext uri="{FF2B5EF4-FFF2-40B4-BE49-F238E27FC236}">
                    <a16:creationId xmlns:a16="http://schemas.microsoft.com/office/drawing/2014/main" id="{70D39A80-431C-D28A-E557-78889BFD263C}"/>
                  </a:ext>
                </a:extLst>
              </p:cNvPr>
              <p:cNvSpPr txBox="1"/>
              <p:nvPr/>
            </p:nvSpPr>
            <p:spPr>
              <a:xfrm>
                <a:off x="266684" y="-57150"/>
                <a:ext cx="1278367" cy="436838"/>
              </a:xfrm>
              <a:prstGeom prst="rect">
                <a:avLst/>
              </a:prstGeom>
            </p:spPr>
            <p:txBody>
              <a:bodyPr lIns="50800" tIns="50800" rIns="50800" bIns="50800" rtlCol="0" anchor="ctr"/>
              <a:lstStyle/>
              <a:p>
                <a:pPr algn="ctr">
                  <a:lnSpc>
                    <a:spcPts val="3500"/>
                  </a:lnSpc>
                </a:pPr>
                <a:endParaRPr/>
              </a:p>
            </p:txBody>
          </p:sp>
        </p:grpSp>
        <p:sp>
          <p:nvSpPr>
            <p:cNvPr id="63" name="TextBox 9">
              <a:extLst>
                <a:ext uri="{FF2B5EF4-FFF2-40B4-BE49-F238E27FC236}">
                  <a16:creationId xmlns:a16="http://schemas.microsoft.com/office/drawing/2014/main" id="{3EFCBD7C-A20F-6B11-E456-417D4BDC4163}"/>
                </a:ext>
              </a:extLst>
            </p:cNvPr>
            <p:cNvSpPr txBox="1"/>
            <p:nvPr/>
          </p:nvSpPr>
          <p:spPr>
            <a:xfrm>
              <a:off x="2131179" y="148490"/>
              <a:ext cx="1761525" cy="594379"/>
            </a:xfrm>
            <a:prstGeom prst="rect">
              <a:avLst/>
            </a:prstGeom>
          </p:spPr>
          <p:txBody>
            <a:bodyPr wrap="square" lIns="0" tIns="0" rIns="0" bIns="0" rtlCol="0" anchor="t">
              <a:spAutoFit/>
            </a:bodyPr>
            <a:lstStyle/>
            <a:p>
              <a:pPr algn="ctr">
                <a:lnSpc>
                  <a:spcPts val="3654"/>
                </a:lnSpc>
                <a:spcBef>
                  <a:spcPct val="0"/>
                </a:spcBef>
              </a:pPr>
              <a:r>
                <a:rPr lang="en-US" sz="2610" b="1">
                  <a:solidFill>
                    <a:srgbClr val="FFFFFF"/>
                  </a:solidFill>
                  <a:latin typeface="Poppins Bold"/>
                  <a:ea typeface="Poppins Bold"/>
                  <a:cs typeface="Poppins Bold"/>
                  <a:sym typeface="Poppins Bold"/>
                </a:rPr>
                <a:t>Agente</a:t>
              </a:r>
            </a:p>
          </p:txBody>
        </p:sp>
      </p:grpSp>
      <p:grpSp>
        <p:nvGrpSpPr>
          <p:cNvPr id="66" name="Group 10">
            <a:extLst>
              <a:ext uri="{FF2B5EF4-FFF2-40B4-BE49-F238E27FC236}">
                <a16:creationId xmlns:a16="http://schemas.microsoft.com/office/drawing/2014/main" id="{9167A16F-FC1D-2B5F-387F-D437FF8F4D7A}"/>
              </a:ext>
            </a:extLst>
          </p:cNvPr>
          <p:cNvGrpSpPr/>
          <p:nvPr/>
        </p:nvGrpSpPr>
        <p:grpSpPr>
          <a:xfrm>
            <a:off x="6487448" y="2407426"/>
            <a:ext cx="3553896" cy="1940076"/>
            <a:chOff x="0" y="0"/>
            <a:chExt cx="964692" cy="526626"/>
          </a:xfrm>
        </p:grpSpPr>
        <p:sp>
          <p:nvSpPr>
            <p:cNvPr id="67" name="Freeform 11">
              <a:extLst>
                <a:ext uri="{FF2B5EF4-FFF2-40B4-BE49-F238E27FC236}">
                  <a16:creationId xmlns:a16="http://schemas.microsoft.com/office/drawing/2014/main" id="{58DC05AE-F2DC-A3C0-1780-A457759D131B}"/>
                </a:ext>
              </a:extLst>
            </p:cNvPr>
            <p:cNvSpPr/>
            <p:nvPr/>
          </p:nvSpPr>
          <p:spPr>
            <a:xfrm>
              <a:off x="0" y="0"/>
              <a:ext cx="964692" cy="526626"/>
            </a:xfrm>
            <a:custGeom>
              <a:avLst/>
              <a:gdLst/>
              <a:ahLst/>
              <a:cxnLst/>
              <a:rect l="l" t="t" r="r" b="b"/>
              <a:pathLst>
                <a:path w="964692" h="526626">
                  <a:moveTo>
                    <a:pt x="111100" y="0"/>
                  </a:moveTo>
                  <a:lnTo>
                    <a:pt x="853592" y="0"/>
                  </a:lnTo>
                  <a:cubicBezTo>
                    <a:pt x="883057" y="0"/>
                    <a:pt x="911316" y="11705"/>
                    <a:pt x="932151" y="32540"/>
                  </a:cubicBezTo>
                  <a:cubicBezTo>
                    <a:pt x="952987" y="53376"/>
                    <a:pt x="964692" y="81634"/>
                    <a:pt x="964692" y="111100"/>
                  </a:cubicBezTo>
                  <a:lnTo>
                    <a:pt x="964692" y="415526"/>
                  </a:lnTo>
                  <a:cubicBezTo>
                    <a:pt x="964692" y="444992"/>
                    <a:pt x="952987" y="473251"/>
                    <a:pt x="932151" y="494086"/>
                  </a:cubicBezTo>
                  <a:cubicBezTo>
                    <a:pt x="911316" y="514921"/>
                    <a:pt x="883057" y="526626"/>
                    <a:pt x="853592" y="526626"/>
                  </a:cubicBezTo>
                  <a:lnTo>
                    <a:pt x="111100" y="526626"/>
                  </a:lnTo>
                  <a:cubicBezTo>
                    <a:pt x="49741" y="526626"/>
                    <a:pt x="0" y="476885"/>
                    <a:pt x="0" y="415526"/>
                  </a:cubicBezTo>
                  <a:lnTo>
                    <a:pt x="0" y="111100"/>
                  </a:lnTo>
                  <a:cubicBezTo>
                    <a:pt x="0" y="81634"/>
                    <a:pt x="11705" y="53376"/>
                    <a:pt x="32540" y="32540"/>
                  </a:cubicBezTo>
                  <a:cubicBezTo>
                    <a:pt x="53376" y="11705"/>
                    <a:pt x="81634" y="0"/>
                    <a:pt x="111100" y="0"/>
                  </a:cubicBezTo>
                  <a:close/>
                </a:path>
              </a:pathLst>
            </a:custGeom>
            <a:solidFill>
              <a:srgbClr val="217CE9"/>
            </a:solidFill>
          </p:spPr>
          <p:txBody>
            <a:bodyPr/>
            <a:lstStyle/>
            <a:p>
              <a:endParaRPr lang="en-US"/>
            </a:p>
          </p:txBody>
        </p:sp>
        <p:sp>
          <p:nvSpPr>
            <p:cNvPr id="68" name="TextBox 12">
              <a:extLst>
                <a:ext uri="{FF2B5EF4-FFF2-40B4-BE49-F238E27FC236}">
                  <a16:creationId xmlns:a16="http://schemas.microsoft.com/office/drawing/2014/main" id="{2E568120-EFFC-6D0F-939B-9773239A5455}"/>
                </a:ext>
              </a:extLst>
            </p:cNvPr>
            <p:cNvSpPr txBox="1"/>
            <p:nvPr/>
          </p:nvSpPr>
          <p:spPr>
            <a:xfrm>
              <a:off x="0" y="-76200"/>
              <a:ext cx="964692" cy="602826"/>
            </a:xfrm>
            <a:prstGeom prst="rect">
              <a:avLst/>
            </a:prstGeom>
          </p:spPr>
          <p:txBody>
            <a:bodyPr lIns="50800" tIns="50800" rIns="50800" bIns="50800" rtlCol="0" anchor="ctr"/>
            <a:lstStyle/>
            <a:p>
              <a:pPr algn="ctr">
                <a:lnSpc>
                  <a:spcPts val="3500"/>
                </a:lnSpc>
              </a:pPr>
              <a:r>
                <a:rPr lang="en-US" sz="2500" b="1">
                  <a:solidFill>
                    <a:srgbClr val="FFFFFF"/>
                  </a:solidFill>
                  <a:latin typeface="Poppins Bold"/>
                  <a:ea typeface="Poppins Bold"/>
                  <a:cs typeface="Poppins Bold"/>
                  <a:sym typeface="Poppins Bold"/>
                </a:rPr>
                <a:t>Mensaje del sistema </a:t>
              </a:r>
            </a:p>
            <a:p>
              <a:pPr algn="ctr">
                <a:lnSpc>
                  <a:spcPts val="3500"/>
                </a:lnSpc>
              </a:pPr>
              <a:r>
                <a:rPr lang="en-US" sz="2500" b="1">
                  <a:solidFill>
                    <a:srgbClr val="FFFFFF"/>
                  </a:solidFill>
                  <a:latin typeface="Poppins Bold"/>
                  <a:ea typeface="Poppins Bold"/>
                  <a:cs typeface="Poppins Bold"/>
                  <a:sym typeface="Poppins Bold"/>
                </a:rPr>
                <a:t>a generar</a:t>
              </a:r>
            </a:p>
            <a:p>
              <a:pPr algn="ctr">
                <a:lnSpc>
                  <a:spcPts val="3500"/>
                </a:lnSpc>
              </a:pPr>
              <a:r>
                <a:rPr lang="en-US" sz="2500" b="1">
                  <a:solidFill>
                    <a:srgbClr val="FFFFFF"/>
                  </a:solidFill>
                  <a:latin typeface="Poppins Bold"/>
                  <a:ea typeface="Poppins Bold"/>
                  <a:cs typeface="Poppins Bold"/>
                  <a:sym typeface="Poppins Bold"/>
                </a:rPr>
                <a:t>mensajes del sistema</a:t>
              </a:r>
            </a:p>
          </p:txBody>
        </p:sp>
      </p:grpSp>
      <p:grpSp>
        <p:nvGrpSpPr>
          <p:cNvPr id="69" name="Group 13">
            <a:extLst>
              <a:ext uri="{FF2B5EF4-FFF2-40B4-BE49-F238E27FC236}">
                <a16:creationId xmlns:a16="http://schemas.microsoft.com/office/drawing/2014/main" id="{38C6B935-4347-F9DF-CAB1-06CA41DE374B}"/>
              </a:ext>
            </a:extLst>
          </p:cNvPr>
          <p:cNvGrpSpPr/>
          <p:nvPr/>
        </p:nvGrpSpPr>
        <p:grpSpPr>
          <a:xfrm>
            <a:off x="2474261" y="1372721"/>
            <a:ext cx="3334866" cy="1093814"/>
            <a:chOff x="0" y="-66675"/>
            <a:chExt cx="823244" cy="270019"/>
          </a:xfrm>
        </p:grpSpPr>
        <p:sp>
          <p:nvSpPr>
            <p:cNvPr id="70" name="Freeform 14">
              <a:extLst>
                <a:ext uri="{FF2B5EF4-FFF2-40B4-BE49-F238E27FC236}">
                  <a16:creationId xmlns:a16="http://schemas.microsoft.com/office/drawing/2014/main" id="{2EED9C91-AEC2-59DC-0566-C9B52A6D0DDE}"/>
                </a:ext>
              </a:extLst>
            </p:cNvPr>
            <p:cNvSpPr/>
            <p:nvPr/>
          </p:nvSpPr>
          <p:spPr>
            <a:xfrm>
              <a:off x="0" y="0"/>
              <a:ext cx="823244" cy="203344"/>
            </a:xfrm>
            <a:custGeom>
              <a:avLst/>
              <a:gdLst/>
              <a:ahLst/>
              <a:cxnLst/>
              <a:rect l="l" t="t" r="r" b="b"/>
              <a:pathLst>
                <a:path w="908019" h="203344">
                  <a:moveTo>
                    <a:pt x="0" y="0"/>
                  </a:moveTo>
                  <a:lnTo>
                    <a:pt x="908019" y="0"/>
                  </a:lnTo>
                  <a:lnTo>
                    <a:pt x="908019" y="203344"/>
                  </a:lnTo>
                  <a:lnTo>
                    <a:pt x="0" y="203344"/>
                  </a:lnTo>
                  <a:close/>
                </a:path>
              </a:pathLst>
            </a:custGeom>
            <a:solidFill>
              <a:srgbClr val="F152F9"/>
            </a:solidFill>
          </p:spPr>
          <p:txBody>
            <a:bodyPr/>
            <a:lstStyle/>
            <a:p>
              <a:endParaRPr lang="en-US"/>
            </a:p>
          </p:txBody>
        </p:sp>
        <p:sp>
          <p:nvSpPr>
            <p:cNvPr id="71" name="TextBox 15">
              <a:extLst>
                <a:ext uri="{FF2B5EF4-FFF2-40B4-BE49-F238E27FC236}">
                  <a16:creationId xmlns:a16="http://schemas.microsoft.com/office/drawing/2014/main" id="{14BF3F62-B4FB-1B24-3F80-B832716258BF}"/>
                </a:ext>
              </a:extLst>
            </p:cNvPr>
            <p:cNvSpPr txBox="1"/>
            <p:nvPr/>
          </p:nvSpPr>
          <p:spPr>
            <a:xfrm>
              <a:off x="0" y="-66675"/>
              <a:ext cx="823244" cy="270019"/>
            </a:xfrm>
            <a:prstGeom prst="rect">
              <a:avLst/>
            </a:prstGeom>
          </p:spPr>
          <p:txBody>
            <a:bodyPr lIns="50800" tIns="50800" rIns="50800" bIns="50800" rtlCol="0" anchor="ctr"/>
            <a:lstStyle/>
            <a:p>
              <a:pPr algn="ctr">
                <a:lnSpc>
                  <a:spcPts val="3653"/>
                </a:lnSpc>
              </a:pPr>
              <a:r>
                <a:rPr lang="en-US" sz="2610" b="1">
                  <a:solidFill>
                    <a:srgbClr val="FFFFFF"/>
                  </a:solidFill>
                  <a:latin typeface="Poppins Bold"/>
                  <a:ea typeface="Poppins Bold"/>
                  <a:cs typeface="Poppins Bold"/>
                  <a:sym typeface="Poppins Bold"/>
                </a:rPr>
                <a:t>Mensaje del sistema</a:t>
              </a:r>
            </a:p>
          </p:txBody>
        </p:sp>
      </p:grpSp>
      <p:sp>
        <p:nvSpPr>
          <p:cNvPr id="81" name="TextBox 24">
            <a:extLst>
              <a:ext uri="{FF2B5EF4-FFF2-40B4-BE49-F238E27FC236}">
                <a16:creationId xmlns:a16="http://schemas.microsoft.com/office/drawing/2014/main" id="{22A2BF28-FC0E-B223-078E-EC2166474C98}"/>
              </a:ext>
            </a:extLst>
          </p:cNvPr>
          <p:cNvSpPr txBox="1"/>
          <p:nvPr/>
        </p:nvSpPr>
        <p:spPr>
          <a:xfrm>
            <a:off x="-933759" y="4182801"/>
            <a:ext cx="2923869" cy="826676"/>
          </a:xfrm>
          <a:prstGeom prst="rect">
            <a:avLst/>
          </a:prstGeom>
        </p:spPr>
        <p:txBody>
          <a:bodyPr lIns="50800" tIns="50800" rIns="50800" bIns="50800" rtlCol="0" anchor="ctr"/>
          <a:lstStyle/>
          <a:p>
            <a:pPr algn="ctr">
              <a:lnSpc>
                <a:spcPts val="3500"/>
              </a:lnSpc>
            </a:pPr>
            <a:endParaRPr/>
          </a:p>
        </p:txBody>
      </p:sp>
      <p:sp>
        <p:nvSpPr>
          <p:cNvPr id="86" name="TextBox 29">
            <a:extLst>
              <a:ext uri="{FF2B5EF4-FFF2-40B4-BE49-F238E27FC236}">
                <a16:creationId xmlns:a16="http://schemas.microsoft.com/office/drawing/2014/main" id="{CDB027A3-FD90-4D90-3E74-9ACA8CCD57A8}"/>
              </a:ext>
            </a:extLst>
          </p:cNvPr>
          <p:cNvSpPr txBox="1"/>
          <p:nvPr/>
        </p:nvSpPr>
        <p:spPr>
          <a:xfrm>
            <a:off x="-933759" y="5340224"/>
            <a:ext cx="2923869" cy="826676"/>
          </a:xfrm>
          <a:prstGeom prst="rect">
            <a:avLst/>
          </a:prstGeom>
        </p:spPr>
        <p:txBody>
          <a:bodyPr lIns="50800" tIns="50800" rIns="50800" bIns="50800" rtlCol="0" anchor="ctr"/>
          <a:lstStyle/>
          <a:p>
            <a:pPr algn="ctr">
              <a:lnSpc>
                <a:spcPts val="3500"/>
              </a:lnSpc>
            </a:pPr>
            <a:endParaRPr/>
          </a:p>
        </p:txBody>
      </p:sp>
      <p:grpSp>
        <p:nvGrpSpPr>
          <p:cNvPr id="87" name="Group 31">
            <a:extLst>
              <a:ext uri="{FF2B5EF4-FFF2-40B4-BE49-F238E27FC236}">
                <a16:creationId xmlns:a16="http://schemas.microsoft.com/office/drawing/2014/main" id="{7C89EA65-35F7-0CC1-CF6F-DC0AAB9889D4}"/>
              </a:ext>
            </a:extLst>
          </p:cNvPr>
          <p:cNvGrpSpPr/>
          <p:nvPr/>
        </p:nvGrpSpPr>
        <p:grpSpPr>
          <a:xfrm>
            <a:off x="2474261" y="2723755"/>
            <a:ext cx="3334866" cy="1093814"/>
            <a:chOff x="0" y="-66675"/>
            <a:chExt cx="823244" cy="270019"/>
          </a:xfrm>
        </p:grpSpPr>
        <p:sp>
          <p:nvSpPr>
            <p:cNvPr id="88" name="Freeform 32">
              <a:extLst>
                <a:ext uri="{FF2B5EF4-FFF2-40B4-BE49-F238E27FC236}">
                  <a16:creationId xmlns:a16="http://schemas.microsoft.com/office/drawing/2014/main" id="{75403C70-F510-D1B9-599D-ED0FA6283EDC}"/>
                </a:ext>
              </a:extLst>
            </p:cNvPr>
            <p:cNvSpPr/>
            <p:nvPr/>
          </p:nvSpPr>
          <p:spPr>
            <a:xfrm>
              <a:off x="0" y="0"/>
              <a:ext cx="823244" cy="203344"/>
            </a:xfrm>
            <a:custGeom>
              <a:avLst/>
              <a:gdLst/>
              <a:ahLst/>
              <a:cxnLst/>
              <a:rect l="l" t="t" r="r" b="b"/>
              <a:pathLst>
                <a:path w="908019" h="203344">
                  <a:moveTo>
                    <a:pt x="0" y="0"/>
                  </a:moveTo>
                  <a:lnTo>
                    <a:pt x="908019" y="0"/>
                  </a:lnTo>
                  <a:lnTo>
                    <a:pt x="908019" y="203344"/>
                  </a:lnTo>
                  <a:lnTo>
                    <a:pt x="0" y="203344"/>
                  </a:lnTo>
                  <a:close/>
                </a:path>
              </a:pathLst>
            </a:custGeom>
            <a:solidFill>
              <a:srgbClr val="F152F9"/>
            </a:solidFill>
          </p:spPr>
          <p:txBody>
            <a:bodyPr/>
            <a:lstStyle/>
            <a:p>
              <a:endParaRPr lang="en-US"/>
            </a:p>
          </p:txBody>
        </p:sp>
        <p:sp>
          <p:nvSpPr>
            <p:cNvPr id="89" name="TextBox 33">
              <a:extLst>
                <a:ext uri="{FF2B5EF4-FFF2-40B4-BE49-F238E27FC236}">
                  <a16:creationId xmlns:a16="http://schemas.microsoft.com/office/drawing/2014/main" id="{BE98E1C9-5949-2F1D-C77D-BDF697F7D330}"/>
                </a:ext>
              </a:extLst>
            </p:cNvPr>
            <p:cNvSpPr txBox="1"/>
            <p:nvPr/>
          </p:nvSpPr>
          <p:spPr>
            <a:xfrm>
              <a:off x="0" y="-66675"/>
              <a:ext cx="823244" cy="270019"/>
            </a:xfrm>
            <a:prstGeom prst="rect">
              <a:avLst/>
            </a:prstGeom>
          </p:spPr>
          <p:txBody>
            <a:bodyPr lIns="50800" tIns="50800" rIns="50800" bIns="50800" rtlCol="0" anchor="ctr"/>
            <a:lstStyle/>
            <a:p>
              <a:pPr algn="ctr">
                <a:lnSpc>
                  <a:spcPts val="3653"/>
                </a:lnSpc>
              </a:pPr>
              <a:r>
                <a:rPr lang="en-US" sz="2610" b="1">
                  <a:solidFill>
                    <a:srgbClr val="FFFFFF"/>
                  </a:solidFill>
                  <a:latin typeface="Poppins Bold"/>
                  <a:ea typeface="Poppins Bold"/>
                  <a:cs typeface="Poppins Bold"/>
                  <a:sym typeface="Poppins Bold"/>
                </a:rPr>
                <a:t>Mensaje del sistema</a:t>
              </a:r>
            </a:p>
          </p:txBody>
        </p:sp>
      </p:grpSp>
      <p:grpSp>
        <p:nvGrpSpPr>
          <p:cNvPr id="90" name="Group 34">
            <a:extLst>
              <a:ext uri="{FF2B5EF4-FFF2-40B4-BE49-F238E27FC236}">
                <a16:creationId xmlns:a16="http://schemas.microsoft.com/office/drawing/2014/main" id="{11BF9BD8-EA6D-EE55-F1BE-7218BB76C273}"/>
              </a:ext>
            </a:extLst>
          </p:cNvPr>
          <p:cNvGrpSpPr/>
          <p:nvPr/>
        </p:nvGrpSpPr>
        <p:grpSpPr>
          <a:xfrm>
            <a:off x="2474261" y="3974772"/>
            <a:ext cx="3334866" cy="1093814"/>
            <a:chOff x="0" y="-66675"/>
            <a:chExt cx="823244" cy="270019"/>
          </a:xfrm>
        </p:grpSpPr>
        <p:sp>
          <p:nvSpPr>
            <p:cNvPr id="91" name="Freeform 35">
              <a:extLst>
                <a:ext uri="{FF2B5EF4-FFF2-40B4-BE49-F238E27FC236}">
                  <a16:creationId xmlns:a16="http://schemas.microsoft.com/office/drawing/2014/main" id="{2BEC9D60-EC6B-720E-26FA-A9DE603A45B3}"/>
                </a:ext>
              </a:extLst>
            </p:cNvPr>
            <p:cNvSpPr/>
            <p:nvPr/>
          </p:nvSpPr>
          <p:spPr>
            <a:xfrm>
              <a:off x="0" y="0"/>
              <a:ext cx="823244" cy="203344"/>
            </a:xfrm>
            <a:custGeom>
              <a:avLst/>
              <a:gdLst/>
              <a:ahLst/>
              <a:cxnLst/>
              <a:rect l="l" t="t" r="r" b="b"/>
              <a:pathLst>
                <a:path w="908019" h="203344">
                  <a:moveTo>
                    <a:pt x="0" y="0"/>
                  </a:moveTo>
                  <a:lnTo>
                    <a:pt x="908019" y="0"/>
                  </a:lnTo>
                  <a:lnTo>
                    <a:pt x="908019" y="203344"/>
                  </a:lnTo>
                  <a:lnTo>
                    <a:pt x="0" y="203344"/>
                  </a:lnTo>
                  <a:close/>
                </a:path>
              </a:pathLst>
            </a:custGeom>
            <a:solidFill>
              <a:srgbClr val="F152F9"/>
            </a:solidFill>
          </p:spPr>
          <p:txBody>
            <a:bodyPr/>
            <a:lstStyle/>
            <a:p>
              <a:endParaRPr lang="en-US"/>
            </a:p>
          </p:txBody>
        </p:sp>
        <p:sp>
          <p:nvSpPr>
            <p:cNvPr id="92" name="TextBox 36">
              <a:extLst>
                <a:ext uri="{FF2B5EF4-FFF2-40B4-BE49-F238E27FC236}">
                  <a16:creationId xmlns:a16="http://schemas.microsoft.com/office/drawing/2014/main" id="{EF1969AA-BCE2-6608-CC6D-3B16BDD6C03C}"/>
                </a:ext>
              </a:extLst>
            </p:cNvPr>
            <p:cNvSpPr txBox="1"/>
            <p:nvPr/>
          </p:nvSpPr>
          <p:spPr>
            <a:xfrm>
              <a:off x="0" y="-66675"/>
              <a:ext cx="823244" cy="270019"/>
            </a:xfrm>
            <a:prstGeom prst="rect">
              <a:avLst/>
            </a:prstGeom>
          </p:spPr>
          <p:txBody>
            <a:bodyPr lIns="50800" tIns="50800" rIns="50800" bIns="50800" rtlCol="0" anchor="ctr"/>
            <a:lstStyle/>
            <a:p>
              <a:pPr algn="ctr">
                <a:lnSpc>
                  <a:spcPts val="3653"/>
                </a:lnSpc>
              </a:pPr>
              <a:r>
                <a:rPr lang="en-US" sz="2610" b="1">
                  <a:solidFill>
                    <a:srgbClr val="FFFFFF"/>
                  </a:solidFill>
                  <a:latin typeface="Poppins Bold"/>
                  <a:ea typeface="Poppins Bold"/>
                  <a:cs typeface="Poppins Bold"/>
                  <a:sym typeface="Poppins Bold"/>
                </a:rPr>
                <a:t>Mensaje del sistema</a:t>
              </a:r>
            </a:p>
          </p:txBody>
        </p:sp>
      </p:grpSp>
      <p:grpSp>
        <p:nvGrpSpPr>
          <p:cNvPr id="93" name="Group 37">
            <a:extLst>
              <a:ext uri="{FF2B5EF4-FFF2-40B4-BE49-F238E27FC236}">
                <a16:creationId xmlns:a16="http://schemas.microsoft.com/office/drawing/2014/main" id="{69FE4705-8B14-9B45-042F-D8CB80417CED}"/>
              </a:ext>
            </a:extLst>
          </p:cNvPr>
          <p:cNvGrpSpPr/>
          <p:nvPr/>
        </p:nvGrpSpPr>
        <p:grpSpPr>
          <a:xfrm>
            <a:off x="2474261" y="5146318"/>
            <a:ext cx="3334866" cy="1093814"/>
            <a:chOff x="0" y="-66675"/>
            <a:chExt cx="823244" cy="270019"/>
          </a:xfrm>
        </p:grpSpPr>
        <p:sp>
          <p:nvSpPr>
            <p:cNvPr id="94" name="Freeform 38">
              <a:extLst>
                <a:ext uri="{FF2B5EF4-FFF2-40B4-BE49-F238E27FC236}">
                  <a16:creationId xmlns:a16="http://schemas.microsoft.com/office/drawing/2014/main" id="{F1A0D4A2-128C-57C9-2F40-BD599D43FDCD}"/>
                </a:ext>
              </a:extLst>
            </p:cNvPr>
            <p:cNvSpPr/>
            <p:nvPr/>
          </p:nvSpPr>
          <p:spPr>
            <a:xfrm>
              <a:off x="0" y="0"/>
              <a:ext cx="823244" cy="203344"/>
            </a:xfrm>
            <a:custGeom>
              <a:avLst/>
              <a:gdLst/>
              <a:ahLst/>
              <a:cxnLst/>
              <a:rect l="l" t="t" r="r" b="b"/>
              <a:pathLst>
                <a:path w="908019" h="203344">
                  <a:moveTo>
                    <a:pt x="0" y="0"/>
                  </a:moveTo>
                  <a:lnTo>
                    <a:pt x="908019" y="0"/>
                  </a:lnTo>
                  <a:lnTo>
                    <a:pt x="908019" y="203344"/>
                  </a:lnTo>
                  <a:lnTo>
                    <a:pt x="0" y="203344"/>
                  </a:lnTo>
                  <a:close/>
                </a:path>
              </a:pathLst>
            </a:custGeom>
            <a:solidFill>
              <a:srgbClr val="F152F9"/>
            </a:solidFill>
          </p:spPr>
          <p:txBody>
            <a:bodyPr/>
            <a:lstStyle/>
            <a:p>
              <a:endParaRPr lang="en-US"/>
            </a:p>
          </p:txBody>
        </p:sp>
        <p:sp>
          <p:nvSpPr>
            <p:cNvPr id="95" name="TextBox 39">
              <a:extLst>
                <a:ext uri="{FF2B5EF4-FFF2-40B4-BE49-F238E27FC236}">
                  <a16:creationId xmlns:a16="http://schemas.microsoft.com/office/drawing/2014/main" id="{CB026E92-F3C5-F5D8-CFF7-9144A623B548}"/>
                </a:ext>
              </a:extLst>
            </p:cNvPr>
            <p:cNvSpPr txBox="1"/>
            <p:nvPr/>
          </p:nvSpPr>
          <p:spPr>
            <a:xfrm>
              <a:off x="0" y="-66675"/>
              <a:ext cx="823244" cy="270019"/>
            </a:xfrm>
            <a:prstGeom prst="rect">
              <a:avLst/>
            </a:prstGeom>
          </p:spPr>
          <p:txBody>
            <a:bodyPr lIns="50800" tIns="50800" rIns="50800" bIns="50800" rtlCol="0" anchor="ctr"/>
            <a:lstStyle/>
            <a:p>
              <a:pPr algn="ctr">
                <a:lnSpc>
                  <a:spcPts val="3653"/>
                </a:lnSpc>
              </a:pPr>
              <a:r>
                <a:rPr lang="en-US" sz="2610" b="1">
                  <a:solidFill>
                    <a:srgbClr val="FFFFFF"/>
                  </a:solidFill>
                  <a:latin typeface="Poppins Bold"/>
                  <a:ea typeface="Poppins Bold"/>
                  <a:cs typeface="Poppins Bold"/>
                  <a:sym typeface="Poppins Bold"/>
                </a:rPr>
                <a:t>Mensaje del sistema</a:t>
              </a:r>
            </a:p>
          </p:txBody>
        </p:sp>
      </p:grpSp>
      <p:sp>
        <p:nvSpPr>
          <p:cNvPr id="96" name="AutoShape 40">
            <a:extLst>
              <a:ext uri="{FF2B5EF4-FFF2-40B4-BE49-F238E27FC236}">
                <a16:creationId xmlns:a16="http://schemas.microsoft.com/office/drawing/2014/main" id="{7EA3C616-7F29-D56B-8823-2AE1A45DA896}"/>
              </a:ext>
            </a:extLst>
          </p:cNvPr>
          <p:cNvSpPr/>
          <p:nvPr/>
        </p:nvSpPr>
        <p:spPr>
          <a:xfrm flipH="1" flipV="1">
            <a:off x="1917155" y="2048163"/>
            <a:ext cx="557106"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97" name="AutoShape 41">
            <a:extLst>
              <a:ext uri="{FF2B5EF4-FFF2-40B4-BE49-F238E27FC236}">
                <a16:creationId xmlns:a16="http://schemas.microsoft.com/office/drawing/2014/main" id="{EB36F75D-1D21-84CD-3CDC-5934EFF0F569}"/>
              </a:ext>
            </a:extLst>
          </p:cNvPr>
          <p:cNvSpPr/>
          <p:nvPr/>
        </p:nvSpPr>
        <p:spPr>
          <a:xfrm flipH="1">
            <a:off x="1921494" y="3399197"/>
            <a:ext cx="552767"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100" name="AutoShape 44">
            <a:extLst>
              <a:ext uri="{FF2B5EF4-FFF2-40B4-BE49-F238E27FC236}">
                <a16:creationId xmlns:a16="http://schemas.microsoft.com/office/drawing/2014/main" id="{85F94637-1917-3BF8-9C2B-20302111521B}"/>
              </a:ext>
            </a:extLst>
          </p:cNvPr>
          <p:cNvSpPr/>
          <p:nvPr/>
        </p:nvSpPr>
        <p:spPr>
          <a:xfrm flipH="1" flipV="1">
            <a:off x="5809126" y="1983093"/>
            <a:ext cx="678320" cy="703267"/>
          </a:xfrm>
          <a:prstGeom prst="line">
            <a:avLst/>
          </a:prstGeom>
          <a:ln w="57150" cap="flat">
            <a:solidFill>
              <a:srgbClr val="000000"/>
            </a:solidFill>
            <a:prstDash val="solid"/>
            <a:headEnd type="none" w="sm" len="sm"/>
            <a:tailEnd type="arrow" w="med" len="sm"/>
          </a:ln>
        </p:spPr>
        <p:txBody>
          <a:bodyPr/>
          <a:lstStyle/>
          <a:p>
            <a:endParaRPr lang="en-US"/>
          </a:p>
        </p:txBody>
      </p:sp>
      <p:sp>
        <p:nvSpPr>
          <p:cNvPr id="101" name="AutoShape 45">
            <a:extLst>
              <a:ext uri="{FF2B5EF4-FFF2-40B4-BE49-F238E27FC236}">
                <a16:creationId xmlns:a16="http://schemas.microsoft.com/office/drawing/2014/main" id="{9E37199D-EE4A-ED76-6402-169CC2A75174}"/>
              </a:ext>
            </a:extLst>
          </p:cNvPr>
          <p:cNvSpPr/>
          <p:nvPr/>
        </p:nvSpPr>
        <p:spPr>
          <a:xfrm flipH="1">
            <a:off x="5809126" y="3377464"/>
            <a:ext cx="678321"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102" name="AutoShape 46">
            <a:extLst>
              <a:ext uri="{FF2B5EF4-FFF2-40B4-BE49-F238E27FC236}">
                <a16:creationId xmlns:a16="http://schemas.microsoft.com/office/drawing/2014/main" id="{67AE9535-3A01-FD41-8268-75CE934AC189}"/>
              </a:ext>
            </a:extLst>
          </p:cNvPr>
          <p:cNvSpPr/>
          <p:nvPr/>
        </p:nvSpPr>
        <p:spPr>
          <a:xfrm flipH="1">
            <a:off x="5809127" y="4167132"/>
            <a:ext cx="712684" cy="533122"/>
          </a:xfrm>
          <a:prstGeom prst="line">
            <a:avLst/>
          </a:prstGeom>
          <a:ln w="57150" cap="flat">
            <a:solidFill>
              <a:srgbClr val="000000"/>
            </a:solidFill>
            <a:prstDash val="solid"/>
            <a:headEnd type="none" w="sm" len="sm"/>
            <a:tailEnd type="arrow" w="med" len="sm"/>
          </a:ln>
        </p:spPr>
        <p:txBody>
          <a:bodyPr/>
          <a:lstStyle/>
          <a:p>
            <a:endParaRPr lang="en-US"/>
          </a:p>
        </p:txBody>
      </p:sp>
      <p:sp>
        <p:nvSpPr>
          <p:cNvPr id="103" name="AutoShape 47">
            <a:extLst>
              <a:ext uri="{FF2B5EF4-FFF2-40B4-BE49-F238E27FC236}">
                <a16:creationId xmlns:a16="http://schemas.microsoft.com/office/drawing/2014/main" id="{C180F165-3ECB-8237-1084-87A311C574B6}"/>
              </a:ext>
            </a:extLst>
          </p:cNvPr>
          <p:cNvSpPr/>
          <p:nvPr/>
        </p:nvSpPr>
        <p:spPr>
          <a:xfrm flipH="1">
            <a:off x="5809126" y="4347501"/>
            <a:ext cx="847923" cy="1480769"/>
          </a:xfrm>
          <a:prstGeom prst="line">
            <a:avLst/>
          </a:prstGeom>
          <a:ln w="57150" cap="flat">
            <a:solidFill>
              <a:srgbClr val="000000"/>
            </a:solidFill>
            <a:prstDash val="solid"/>
            <a:headEnd type="none" w="sm" len="sm"/>
            <a:tailEnd type="arrow" w="med" len="sm"/>
          </a:ln>
        </p:spPr>
        <p:txBody>
          <a:bodyPr/>
          <a:lstStyle/>
          <a:p>
            <a:endParaRPr lang="en-US"/>
          </a:p>
        </p:txBody>
      </p:sp>
      <p:sp>
        <p:nvSpPr>
          <p:cNvPr id="104" name="AutoShape 48">
            <a:extLst>
              <a:ext uri="{FF2B5EF4-FFF2-40B4-BE49-F238E27FC236}">
                <a16:creationId xmlns:a16="http://schemas.microsoft.com/office/drawing/2014/main" id="{A2D465F3-7848-9431-681B-CC634C2D7D50}"/>
              </a:ext>
            </a:extLst>
          </p:cNvPr>
          <p:cNvSpPr/>
          <p:nvPr/>
        </p:nvSpPr>
        <p:spPr>
          <a:xfrm>
            <a:off x="8264396" y="4347502"/>
            <a:ext cx="0" cy="721084"/>
          </a:xfrm>
          <a:prstGeom prst="line">
            <a:avLst/>
          </a:prstGeom>
          <a:ln w="57150" cap="flat">
            <a:solidFill>
              <a:srgbClr val="000000"/>
            </a:solidFill>
            <a:prstDash val="solid"/>
            <a:headEnd type="none" w="sm" len="sm"/>
            <a:tailEnd type="arrow" w="med" len="sm"/>
          </a:ln>
        </p:spPr>
        <p:txBody>
          <a:bodyPr/>
          <a:lstStyle/>
          <a:p>
            <a:endParaRPr lang="en-US"/>
          </a:p>
        </p:txBody>
      </p:sp>
      <p:grpSp>
        <p:nvGrpSpPr>
          <p:cNvPr id="105" name="Group 49">
            <a:extLst>
              <a:ext uri="{FF2B5EF4-FFF2-40B4-BE49-F238E27FC236}">
                <a16:creationId xmlns:a16="http://schemas.microsoft.com/office/drawing/2014/main" id="{15791D1C-0038-6408-6926-B5EFC3EAE525}"/>
              </a:ext>
            </a:extLst>
          </p:cNvPr>
          <p:cNvGrpSpPr/>
          <p:nvPr/>
        </p:nvGrpSpPr>
        <p:grpSpPr>
          <a:xfrm>
            <a:off x="6902819" y="4822957"/>
            <a:ext cx="2723155" cy="1005313"/>
            <a:chOff x="0" y="-66675"/>
            <a:chExt cx="739190" cy="272888"/>
          </a:xfrm>
        </p:grpSpPr>
        <p:sp>
          <p:nvSpPr>
            <p:cNvPr id="106" name="Freeform 50">
              <a:extLst>
                <a:ext uri="{FF2B5EF4-FFF2-40B4-BE49-F238E27FC236}">
                  <a16:creationId xmlns:a16="http://schemas.microsoft.com/office/drawing/2014/main" id="{A0A9909D-BF0B-C5B9-4C52-C429FD8358AA}"/>
                </a:ext>
              </a:extLst>
            </p:cNvPr>
            <p:cNvSpPr/>
            <p:nvPr/>
          </p:nvSpPr>
          <p:spPr>
            <a:xfrm>
              <a:off x="203345" y="-5041"/>
              <a:ext cx="342037" cy="206213"/>
            </a:xfrm>
            <a:custGeom>
              <a:avLst/>
              <a:gdLst/>
              <a:ahLst/>
              <a:cxnLst/>
              <a:rect l="l" t="t" r="r" b="b"/>
              <a:pathLst>
                <a:path w="739190" h="206213">
                  <a:moveTo>
                    <a:pt x="103107" y="0"/>
                  </a:moveTo>
                  <a:lnTo>
                    <a:pt x="636084" y="0"/>
                  </a:lnTo>
                  <a:cubicBezTo>
                    <a:pt x="693028" y="0"/>
                    <a:pt x="739190" y="46162"/>
                    <a:pt x="739190" y="103107"/>
                  </a:cubicBezTo>
                  <a:lnTo>
                    <a:pt x="739190" y="103107"/>
                  </a:lnTo>
                  <a:cubicBezTo>
                    <a:pt x="739190" y="160051"/>
                    <a:pt x="693028" y="206213"/>
                    <a:pt x="636084" y="206213"/>
                  </a:cubicBezTo>
                  <a:lnTo>
                    <a:pt x="103107" y="206213"/>
                  </a:lnTo>
                  <a:cubicBezTo>
                    <a:pt x="46162" y="206213"/>
                    <a:pt x="0" y="160051"/>
                    <a:pt x="0" y="103107"/>
                  </a:cubicBezTo>
                  <a:lnTo>
                    <a:pt x="0" y="103107"/>
                  </a:lnTo>
                  <a:cubicBezTo>
                    <a:pt x="0" y="46162"/>
                    <a:pt x="46162" y="0"/>
                    <a:pt x="103107" y="0"/>
                  </a:cubicBezTo>
                  <a:close/>
                </a:path>
              </a:pathLst>
            </a:custGeom>
            <a:solidFill>
              <a:srgbClr val="F152F9"/>
            </a:solidFill>
          </p:spPr>
          <p:txBody>
            <a:bodyPr/>
            <a:lstStyle/>
            <a:p>
              <a:endParaRPr lang="en-US"/>
            </a:p>
          </p:txBody>
        </p:sp>
        <p:sp>
          <p:nvSpPr>
            <p:cNvPr id="107" name="TextBox 51">
              <a:extLst>
                <a:ext uri="{FF2B5EF4-FFF2-40B4-BE49-F238E27FC236}">
                  <a16:creationId xmlns:a16="http://schemas.microsoft.com/office/drawing/2014/main" id="{B0B1D859-EC2B-1F43-B795-4B7AC1AB5608}"/>
                </a:ext>
              </a:extLst>
            </p:cNvPr>
            <p:cNvSpPr txBox="1"/>
            <p:nvPr/>
          </p:nvSpPr>
          <p:spPr>
            <a:xfrm>
              <a:off x="0" y="-66675"/>
              <a:ext cx="739190" cy="272888"/>
            </a:xfrm>
            <a:prstGeom prst="rect">
              <a:avLst/>
            </a:prstGeom>
          </p:spPr>
          <p:txBody>
            <a:bodyPr lIns="50800" tIns="50800" rIns="50800" bIns="50800" rtlCol="0" anchor="ctr"/>
            <a:lstStyle/>
            <a:p>
              <a:pPr algn="ctr">
                <a:lnSpc>
                  <a:spcPts val="3640"/>
                </a:lnSpc>
              </a:pPr>
              <a:r>
                <a:rPr lang="en-US" sz="2600" b="1">
                  <a:solidFill>
                    <a:srgbClr val="FFFFFF"/>
                  </a:solidFill>
                  <a:latin typeface="Poppins Bold"/>
                  <a:ea typeface="Poppins Bold"/>
                  <a:cs typeface="Poppins Bold"/>
                  <a:sym typeface="Poppins Bold"/>
                </a:rPr>
                <a:t>LLM</a:t>
              </a:r>
            </a:p>
          </p:txBody>
        </p:sp>
      </p:grpSp>
      <p:grpSp>
        <p:nvGrpSpPr>
          <p:cNvPr id="108" name="Group 52">
            <a:extLst>
              <a:ext uri="{FF2B5EF4-FFF2-40B4-BE49-F238E27FC236}">
                <a16:creationId xmlns:a16="http://schemas.microsoft.com/office/drawing/2014/main" id="{7B5FE47E-6AB1-7B5C-E229-7F34596D9A4C}"/>
              </a:ext>
            </a:extLst>
          </p:cNvPr>
          <p:cNvGrpSpPr/>
          <p:nvPr/>
        </p:nvGrpSpPr>
        <p:grpSpPr>
          <a:xfrm>
            <a:off x="9733649" y="4691784"/>
            <a:ext cx="2348622" cy="1411654"/>
            <a:chOff x="-202705" y="-53647"/>
            <a:chExt cx="637525" cy="383189"/>
          </a:xfrm>
        </p:grpSpPr>
        <p:sp>
          <p:nvSpPr>
            <p:cNvPr id="109" name="Freeform 53">
              <a:extLst>
                <a:ext uri="{FF2B5EF4-FFF2-40B4-BE49-F238E27FC236}">
                  <a16:creationId xmlns:a16="http://schemas.microsoft.com/office/drawing/2014/main" id="{37BBC099-C29D-B299-4894-C788B1444907}"/>
                </a:ext>
              </a:extLst>
            </p:cNvPr>
            <p:cNvSpPr/>
            <p:nvPr/>
          </p:nvSpPr>
          <p:spPr>
            <a:xfrm>
              <a:off x="-202705" y="1322"/>
              <a:ext cx="637525" cy="306989"/>
            </a:xfrm>
            <a:custGeom>
              <a:avLst/>
              <a:gdLst/>
              <a:ahLst/>
              <a:cxnLst/>
              <a:rect l="l" t="t" r="r" b="b"/>
              <a:pathLst>
                <a:path w="964692" h="306989">
                  <a:moveTo>
                    <a:pt x="111100" y="0"/>
                  </a:moveTo>
                  <a:lnTo>
                    <a:pt x="853592" y="0"/>
                  </a:lnTo>
                  <a:cubicBezTo>
                    <a:pt x="883057" y="0"/>
                    <a:pt x="911316" y="11705"/>
                    <a:pt x="932151" y="32540"/>
                  </a:cubicBezTo>
                  <a:cubicBezTo>
                    <a:pt x="952987" y="53376"/>
                    <a:pt x="964692" y="81634"/>
                    <a:pt x="964692" y="111100"/>
                  </a:cubicBezTo>
                  <a:lnTo>
                    <a:pt x="964692" y="195888"/>
                  </a:lnTo>
                  <a:cubicBezTo>
                    <a:pt x="964692" y="225354"/>
                    <a:pt x="952987" y="253613"/>
                    <a:pt x="932151" y="274448"/>
                  </a:cubicBezTo>
                  <a:cubicBezTo>
                    <a:pt x="911316" y="295283"/>
                    <a:pt x="883057" y="306989"/>
                    <a:pt x="853592" y="306989"/>
                  </a:cubicBezTo>
                  <a:lnTo>
                    <a:pt x="111100" y="306989"/>
                  </a:lnTo>
                  <a:cubicBezTo>
                    <a:pt x="81634" y="306989"/>
                    <a:pt x="53376" y="295283"/>
                    <a:pt x="32540" y="274448"/>
                  </a:cubicBezTo>
                  <a:cubicBezTo>
                    <a:pt x="11705" y="253613"/>
                    <a:pt x="0" y="225354"/>
                    <a:pt x="0" y="195888"/>
                  </a:cubicBezTo>
                  <a:lnTo>
                    <a:pt x="0" y="111100"/>
                  </a:lnTo>
                  <a:cubicBezTo>
                    <a:pt x="0" y="81634"/>
                    <a:pt x="11705" y="53376"/>
                    <a:pt x="32540" y="32540"/>
                  </a:cubicBezTo>
                  <a:cubicBezTo>
                    <a:pt x="53376" y="11705"/>
                    <a:pt x="81634" y="0"/>
                    <a:pt x="111100" y="0"/>
                  </a:cubicBezTo>
                  <a:close/>
                </a:path>
              </a:pathLst>
            </a:custGeom>
            <a:solidFill>
              <a:srgbClr val="217CE9"/>
            </a:solidFill>
          </p:spPr>
          <p:txBody>
            <a:bodyPr/>
            <a:lstStyle/>
            <a:p>
              <a:endParaRPr lang="en-US"/>
            </a:p>
          </p:txBody>
        </p:sp>
        <p:sp>
          <p:nvSpPr>
            <p:cNvPr id="110" name="TextBox 54">
              <a:extLst>
                <a:ext uri="{FF2B5EF4-FFF2-40B4-BE49-F238E27FC236}">
                  <a16:creationId xmlns:a16="http://schemas.microsoft.com/office/drawing/2014/main" id="{FFEDE4EF-980E-A1E3-8E97-455513897AB6}"/>
                </a:ext>
              </a:extLst>
            </p:cNvPr>
            <p:cNvSpPr txBox="1"/>
            <p:nvPr/>
          </p:nvSpPr>
          <p:spPr>
            <a:xfrm>
              <a:off x="-172624" y="-53647"/>
              <a:ext cx="582015" cy="383189"/>
            </a:xfrm>
            <a:prstGeom prst="rect">
              <a:avLst/>
            </a:prstGeom>
          </p:spPr>
          <p:txBody>
            <a:bodyPr lIns="50800" tIns="50800" rIns="50800" bIns="50800" rtlCol="0" anchor="ctr"/>
            <a:lstStyle/>
            <a:p>
              <a:pPr algn="ctr">
                <a:lnSpc>
                  <a:spcPts val="3500"/>
                </a:lnSpc>
              </a:pPr>
              <a:r>
                <a:rPr lang="en-US" sz="2500" b="1">
                  <a:solidFill>
                    <a:srgbClr val="FFFFFF"/>
                  </a:solidFill>
                  <a:latin typeface="Poppins Bold"/>
                  <a:ea typeface="Poppins Bold"/>
                  <a:cs typeface="Poppins Bold"/>
                  <a:sym typeface="Poppins Bold"/>
                </a:rPr>
                <a:t>Mensaje básico del sistema</a:t>
              </a:r>
            </a:p>
          </p:txBody>
        </p:sp>
      </p:grpSp>
      <p:sp>
        <p:nvSpPr>
          <p:cNvPr id="111" name="AutoShape 55">
            <a:extLst>
              <a:ext uri="{FF2B5EF4-FFF2-40B4-BE49-F238E27FC236}">
                <a16:creationId xmlns:a16="http://schemas.microsoft.com/office/drawing/2014/main" id="{4B486933-15BB-654F-4D90-9784CE13CE69}"/>
              </a:ext>
            </a:extLst>
          </p:cNvPr>
          <p:cNvSpPr/>
          <p:nvPr/>
        </p:nvSpPr>
        <p:spPr>
          <a:xfrm flipH="1" flipV="1">
            <a:off x="8911990" y="5423399"/>
            <a:ext cx="854435" cy="6458"/>
          </a:xfrm>
          <a:prstGeom prst="line">
            <a:avLst/>
          </a:prstGeom>
          <a:ln w="57150" cap="flat">
            <a:solidFill>
              <a:srgbClr val="000000"/>
            </a:solidFill>
            <a:prstDash val="solid"/>
            <a:headEnd type="none" w="sm" len="sm"/>
            <a:tailEnd type="arrow" w="med" len="sm"/>
          </a:ln>
        </p:spPr>
        <p:txBody>
          <a:bodyPr/>
          <a:lstStyle/>
          <a:p>
            <a:endParaRPr lang="en-US"/>
          </a:p>
        </p:txBody>
      </p:sp>
      <p:sp>
        <p:nvSpPr>
          <p:cNvPr id="112" name="AutoShape 41">
            <a:extLst>
              <a:ext uri="{FF2B5EF4-FFF2-40B4-BE49-F238E27FC236}">
                <a16:creationId xmlns:a16="http://schemas.microsoft.com/office/drawing/2014/main" id="{E6ADBF14-32B0-DE95-9B78-D9705C41E347}"/>
              </a:ext>
            </a:extLst>
          </p:cNvPr>
          <p:cNvSpPr/>
          <p:nvPr/>
        </p:nvSpPr>
        <p:spPr>
          <a:xfrm flipH="1">
            <a:off x="1990110" y="4650214"/>
            <a:ext cx="552767"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113" name="AutoShape 41">
            <a:extLst>
              <a:ext uri="{FF2B5EF4-FFF2-40B4-BE49-F238E27FC236}">
                <a16:creationId xmlns:a16="http://schemas.microsoft.com/office/drawing/2014/main" id="{7F65DC46-9526-2CDA-5BCE-F22ADDAF4CC8}"/>
              </a:ext>
            </a:extLst>
          </p:cNvPr>
          <p:cNvSpPr/>
          <p:nvPr/>
        </p:nvSpPr>
        <p:spPr>
          <a:xfrm flipH="1">
            <a:off x="1990110" y="5821759"/>
            <a:ext cx="552767"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114" name="Freeform 7">
            <a:extLst>
              <a:ext uri="{FF2B5EF4-FFF2-40B4-BE49-F238E27FC236}">
                <a16:creationId xmlns:a16="http://schemas.microsoft.com/office/drawing/2014/main" id="{77F5BA99-8E27-C1BC-6A3E-345F9BF7E3BD}"/>
              </a:ext>
            </a:extLst>
          </p:cNvPr>
          <p:cNvSpPr/>
          <p:nvPr/>
        </p:nvSpPr>
        <p:spPr>
          <a:xfrm>
            <a:off x="601921" y="3039934"/>
            <a:ext cx="1325485" cy="718525"/>
          </a:xfrm>
          <a:custGeom>
            <a:avLst/>
            <a:gdLst/>
            <a:ahLst/>
            <a:cxnLst/>
            <a:rect l="l" t="t" r="r" b="b"/>
            <a:pathLst>
              <a:path w="1545051" h="379688">
                <a:moveTo>
                  <a:pt x="98011" y="0"/>
                </a:moveTo>
                <a:lnTo>
                  <a:pt x="1447040" y="0"/>
                </a:lnTo>
                <a:cubicBezTo>
                  <a:pt x="1501170" y="0"/>
                  <a:pt x="1545051" y="43881"/>
                  <a:pt x="1545051" y="98011"/>
                </a:cubicBezTo>
                <a:lnTo>
                  <a:pt x="1545051" y="281677"/>
                </a:lnTo>
                <a:cubicBezTo>
                  <a:pt x="1545051" y="335807"/>
                  <a:pt x="1501170" y="379688"/>
                  <a:pt x="1447040" y="379688"/>
                </a:cubicBezTo>
                <a:lnTo>
                  <a:pt x="98011" y="379688"/>
                </a:lnTo>
                <a:cubicBezTo>
                  <a:pt x="43881" y="379688"/>
                  <a:pt x="0" y="335807"/>
                  <a:pt x="0" y="281677"/>
                </a:cubicBezTo>
                <a:lnTo>
                  <a:pt x="0" y="98011"/>
                </a:lnTo>
                <a:cubicBezTo>
                  <a:pt x="0" y="43881"/>
                  <a:pt x="43881" y="0"/>
                  <a:pt x="98011" y="0"/>
                </a:cubicBezTo>
                <a:close/>
              </a:path>
            </a:pathLst>
          </a:custGeom>
          <a:solidFill>
            <a:srgbClr val="217CE9"/>
          </a:solidFill>
        </p:spPr>
        <p:txBody>
          <a:bodyPr/>
          <a:lstStyle/>
          <a:p>
            <a:endParaRPr lang="en-US"/>
          </a:p>
        </p:txBody>
      </p:sp>
      <p:sp>
        <p:nvSpPr>
          <p:cNvPr id="115" name="TextBox 9">
            <a:extLst>
              <a:ext uri="{FF2B5EF4-FFF2-40B4-BE49-F238E27FC236}">
                <a16:creationId xmlns:a16="http://schemas.microsoft.com/office/drawing/2014/main" id="{1A466885-A0B5-504D-9AC7-8D4E23358453}"/>
              </a:ext>
            </a:extLst>
          </p:cNvPr>
          <p:cNvSpPr txBox="1"/>
          <p:nvPr/>
        </p:nvSpPr>
        <p:spPr>
          <a:xfrm>
            <a:off x="601922" y="3151302"/>
            <a:ext cx="1321143" cy="445784"/>
          </a:xfrm>
          <a:prstGeom prst="rect">
            <a:avLst/>
          </a:prstGeom>
        </p:spPr>
        <p:txBody>
          <a:bodyPr wrap="square" lIns="0" tIns="0" rIns="0" bIns="0" rtlCol="0" anchor="t">
            <a:spAutoFit/>
          </a:bodyPr>
          <a:lstStyle/>
          <a:p>
            <a:pPr algn="ctr">
              <a:lnSpc>
                <a:spcPts val="3654"/>
              </a:lnSpc>
              <a:spcBef>
                <a:spcPct val="0"/>
              </a:spcBef>
            </a:pPr>
            <a:r>
              <a:rPr lang="en-US" sz="2610" b="1">
                <a:solidFill>
                  <a:srgbClr val="FFFFFF"/>
                </a:solidFill>
                <a:latin typeface="Poppins Bold"/>
                <a:ea typeface="Poppins Bold"/>
                <a:cs typeface="Poppins Bold"/>
                <a:sym typeface="Poppins Bold"/>
              </a:rPr>
              <a:t>Agente</a:t>
            </a:r>
          </a:p>
        </p:txBody>
      </p:sp>
      <p:sp>
        <p:nvSpPr>
          <p:cNvPr id="116" name="Freeform 7">
            <a:extLst>
              <a:ext uri="{FF2B5EF4-FFF2-40B4-BE49-F238E27FC236}">
                <a16:creationId xmlns:a16="http://schemas.microsoft.com/office/drawing/2014/main" id="{C2805230-B862-FC63-CD7D-19172914E28E}"/>
              </a:ext>
            </a:extLst>
          </p:cNvPr>
          <p:cNvSpPr/>
          <p:nvPr/>
        </p:nvSpPr>
        <p:spPr>
          <a:xfrm>
            <a:off x="664625" y="4283978"/>
            <a:ext cx="1325485" cy="718525"/>
          </a:xfrm>
          <a:custGeom>
            <a:avLst/>
            <a:gdLst/>
            <a:ahLst/>
            <a:cxnLst/>
            <a:rect l="l" t="t" r="r" b="b"/>
            <a:pathLst>
              <a:path w="1545051" h="379688">
                <a:moveTo>
                  <a:pt x="98011" y="0"/>
                </a:moveTo>
                <a:lnTo>
                  <a:pt x="1447040" y="0"/>
                </a:lnTo>
                <a:cubicBezTo>
                  <a:pt x="1501170" y="0"/>
                  <a:pt x="1545051" y="43881"/>
                  <a:pt x="1545051" y="98011"/>
                </a:cubicBezTo>
                <a:lnTo>
                  <a:pt x="1545051" y="281677"/>
                </a:lnTo>
                <a:cubicBezTo>
                  <a:pt x="1545051" y="335807"/>
                  <a:pt x="1501170" y="379688"/>
                  <a:pt x="1447040" y="379688"/>
                </a:cubicBezTo>
                <a:lnTo>
                  <a:pt x="98011" y="379688"/>
                </a:lnTo>
                <a:cubicBezTo>
                  <a:pt x="43881" y="379688"/>
                  <a:pt x="0" y="335807"/>
                  <a:pt x="0" y="281677"/>
                </a:cubicBezTo>
                <a:lnTo>
                  <a:pt x="0" y="98011"/>
                </a:lnTo>
                <a:cubicBezTo>
                  <a:pt x="0" y="43881"/>
                  <a:pt x="43881" y="0"/>
                  <a:pt x="98011" y="0"/>
                </a:cubicBezTo>
                <a:close/>
              </a:path>
            </a:pathLst>
          </a:custGeom>
          <a:solidFill>
            <a:srgbClr val="217CE9"/>
          </a:solidFill>
        </p:spPr>
        <p:txBody>
          <a:bodyPr/>
          <a:lstStyle/>
          <a:p>
            <a:endParaRPr lang="en-US"/>
          </a:p>
        </p:txBody>
      </p:sp>
      <p:sp>
        <p:nvSpPr>
          <p:cNvPr id="117" name="TextBox 9">
            <a:extLst>
              <a:ext uri="{FF2B5EF4-FFF2-40B4-BE49-F238E27FC236}">
                <a16:creationId xmlns:a16="http://schemas.microsoft.com/office/drawing/2014/main" id="{B46D31BA-7F14-E0C5-C8F4-C4B7C40C4D58}"/>
              </a:ext>
            </a:extLst>
          </p:cNvPr>
          <p:cNvSpPr txBox="1"/>
          <p:nvPr/>
        </p:nvSpPr>
        <p:spPr>
          <a:xfrm>
            <a:off x="664626" y="4395346"/>
            <a:ext cx="1321143" cy="445784"/>
          </a:xfrm>
          <a:prstGeom prst="rect">
            <a:avLst/>
          </a:prstGeom>
        </p:spPr>
        <p:txBody>
          <a:bodyPr wrap="square" lIns="0" tIns="0" rIns="0" bIns="0" rtlCol="0" anchor="t">
            <a:spAutoFit/>
          </a:bodyPr>
          <a:lstStyle/>
          <a:p>
            <a:pPr algn="ctr">
              <a:lnSpc>
                <a:spcPts val="3654"/>
              </a:lnSpc>
              <a:spcBef>
                <a:spcPct val="0"/>
              </a:spcBef>
            </a:pPr>
            <a:r>
              <a:rPr lang="en-US" sz="2610" b="1">
                <a:solidFill>
                  <a:srgbClr val="FFFFFF"/>
                </a:solidFill>
                <a:latin typeface="Poppins Bold"/>
                <a:ea typeface="Poppins Bold"/>
                <a:cs typeface="Poppins Bold"/>
                <a:sym typeface="Poppins Bold"/>
              </a:rPr>
              <a:t>Agente</a:t>
            </a:r>
          </a:p>
        </p:txBody>
      </p:sp>
      <p:sp>
        <p:nvSpPr>
          <p:cNvPr id="118" name="Freeform 7">
            <a:extLst>
              <a:ext uri="{FF2B5EF4-FFF2-40B4-BE49-F238E27FC236}">
                <a16:creationId xmlns:a16="http://schemas.microsoft.com/office/drawing/2014/main" id="{B4EFA705-D85C-17C2-F2D3-693597729EC1}"/>
              </a:ext>
            </a:extLst>
          </p:cNvPr>
          <p:cNvSpPr/>
          <p:nvPr/>
        </p:nvSpPr>
        <p:spPr>
          <a:xfrm>
            <a:off x="681402" y="5459758"/>
            <a:ext cx="1325485" cy="718525"/>
          </a:xfrm>
          <a:custGeom>
            <a:avLst/>
            <a:gdLst/>
            <a:ahLst/>
            <a:cxnLst/>
            <a:rect l="l" t="t" r="r" b="b"/>
            <a:pathLst>
              <a:path w="1545051" h="379688">
                <a:moveTo>
                  <a:pt x="98011" y="0"/>
                </a:moveTo>
                <a:lnTo>
                  <a:pt x="1447040" y="0"/>
                </a:lnTo>
                <a:cubicBezTo>
                  <a:pt x="1501170" y="0"/>
                  <a:pt x="1545051" y="43881"/>
                  <a:pt x="1545051" y="98011"/>
                </a:cubicBezTo>
                <a:lnTo>
                  <a:pt x="1545051" y="281677"/>
                </a:lnTo>
                <a:cubicBezTo>
                  <a:pt x="1545051" y="335807"/>
                  <a:pt x="1501170" y="379688"/>
                  <a:pt x="1447040" y="379688"/>
                </a:cubicBezTo>
                <a:lnTo>
                  <a:pt x="98011" y="379688"/>
                </a:lnTo>
                <a:cubicBezTo>
                  <a:pt x="43881" y="379688"/>
                  <a:pt x="0" y="335807"/>
                  <a:pt x="0" y="281677"/>
                </a:cubicBezTo>
                <a:lnTo>
                  <a:pt x="0" y="98011"/>
                </a:lnTo>
                <a:cubicBezTo>
                  <a:pt x="0" y="43881"/>
                  <a:pt x="43881" y="0"/>
                  <a:pt x="98011" y="0"/>
                </a:cubicBezTo>
                <a:close/>
              </a:path>
            </a:pathLst>
          </a:custGeom>
          <a:solidFill>
            <a:srgbClr val="217CE9"/>
          </a:solidFill>
        </p:spPr>
        <p:txBody>
          <a:bodyPr/>
          <a:lstStyle/>
          <a:p>
            <a:endParaRPr lang="en-US"/>
          </a:p>
        </p:txBody>
      </p:sp>
      <p:sp>
        <p:nvSpPr>
          <p:cNvPr id="119" name="TextBox 9">
            <a:extLst>
              <a:ext uri="{FF2B5EF4-FFF2-40B4-BE49-F238E27FC236}">
                <a16:creationId xmlns:a16="http://schemas.microsoft.com/office/drawing/2014/main" id="{D2B04C22-0309-BE4F-0CDE-DFDBEB7C2612}"/>
              </a:ext>
            </a:extLst>
          </p:cNvPr>
          <p:cNvSpPr txBox="1"/>
          <p:nvPr/>
        </p:nvSpPr>
        <p:spPr>
          <a:xfrm>
            <a:off x="681403" y="5571126"/>
            <a:ext cx="1321143" cy="445784"/>
          </a:xfrm>
          <a:prstGeom prst="rect">
            <a:avLst/>
          </a:prstGeom>
        </p:spPr>
        <p:txBody>
          <a:bodyPr wrap="square" lIns="0" tIns="0" rIns="0" bIns="0" rtlCol="0" anchor="t">
            <a:spAutoFit/>
          </a:bodyPr>
          <a:lstStyle/>
          <a:p>
            <a:pPr algn="ctr">
              <a:lnSpc>
                <a:spcPts val="3654"/>
              </a:lnSpc>
              <a:spcBef>
                <a:spcPct val="0"/>
              </a:spcBef>
            </a:pPr>
            <a:r>
              <a:rPr lang="en-US" sz="2610" b="1">
                <a:solidFill>
                  <a:srgbClr val="FFFFFF"/>
                </a:solidFill>
                <a:latin typeface="Poppins Bold"/>
                <a:ea typeface="Poppins Bold"/>
                <a:cs typeface="Poppins Bold"/>
                <a:sym typeface="Poppins Bold"/>
              </a:rPr>
              <a:t>Agente</a:t>
            </a:r>
          </a:p>
        </p:txBody>
      </p:sp>
    </p:spTree>
    <p:extLst>
      <p:ext uri="{BB962C8B-B14F-4D97-AF65-F5344CB8AC3E}">
        <p14:creationId xmlns:p14="http://schemas.microsoft.com/office/powerpoint/2010/main" val="15246544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F9397E-9E86-56A8-E6D2-6D32168C2E3B}"/>
              </a:ext>
            </a:extLst>
          </p:cNvPr>
          <p:cNvSpPr/>
          <p:nvPr/>
        </p:nvSpPr>
        <p:spPr bwMode="auto">
          <a:xfrm>
            <a:off x="0" y="4441463"/>
            <a:ext cx="12261273" cy="1959337"/>
          </a:xfrm>
          <a:prstGeom prst="rect">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A27BEE4-562C-F4BD-76D7-A29CD901188B}"/>
              </a:ext>
            </a:extLst>
          </p:cNvPr>
          <p:cNvSpPr/>
          <p:nvPr/>
        </p:nvSpPr>
        <p:spPr bwMode="auto">
          <a:xfrm>
            <a:off x="0" y="2756662"/>
            <a:ext cx="12261273" cy="1684802"/>
          </a:xfrm>
          <a:prstGeom prst="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CED2D89-2E36-827F-F9DD-8C12283DEB88}"/>
              </a:ext>
            </a:extLst>
          </p:cNvPr>
          <p:cNvSpPr/>
          <p:nvPr/>
        </p:nvSpPr>
        <p:spPr bwMode="auto">
          <a:xfrm>
            <a:off x="0" y="1255222"/>
            <a:ext cx="12192000" cy="153888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E7788DD-653E-C4C8-12EA-D7EB0F6BF824}"/>
              </a:ext>
            </a:extLst>
          </p:cNvPr>
          <p:cNvSpPr>
            <a:spLocks noGrp="1"/>
          </p:cNvSpPr>
          <p:nvPr>
            <p:ph type="title"/>
          </p:nvPr>
        </p:nvSpPr>
        <p:spPr/>
        <p:txBody>
          <a:bodyPr/>
          <a:lstStyle/>
          <a:p>
            <a:r>
              <a:rPr lang="en-US"/>
              <a:t>Transmisiones en vivo en cuatro idiomas</a:t>
            </a:r>
          </a:p>
        </p:txBody>
      </p:sp>
      <p:sp>
        <p:nvSpPr>
          <p:cNvPr id="3" name="Content Placeholder 2">
            <a:extLst>
              <a:ext uri="{FF2B5EF4-FFF2-40B4-BE49-F238E27FC236}">
                <a16:creationId xmlns:a16="http://schemas.microsoft.com/office/drawing/2014/main" id="{C2FBCE78-DE41-D33D-A655-B194767BB94D}"/>
              </a:ext>
            </a:extLst>
          </p:cNvPr>
          <p:cNvSpPr>
            <a:spLocks noGrp="1"/>
          </p:cNvSpPr>
          <p:nvPr>
            <p:ph sz="quarter" idx="10"/>
          </p:nvPr>
        </p:nvSpPr>
        <p:spPr>
          <a:xfrm>
            <a:off x="584200" y="1435100"/>
            <a:ext cx="4805233" cy="4567404"/>
          </a:xfrm>
        </p:spPr>
        <p:txBody>
          <a:bodyPr/>
          <a:lstStyle/>
          <a:p>
            <a:pPr marL="0" indent="0">
              <a:buNone/>
            </a:pPr>
            <a:r>
              <a:rPr lang="en-US">
                <a:solidFill>
                  <a:srgbClr val="FFFFFF"/>
                </a:solidFill>
              </a:rPr>
              <a:t>English:</a:t>
            </a:r>
          </a:p>
          <a:p>
            <a:pPr marL="0" indent="0">
              <a:buNone/>
            </a:pPr>
            <a:r>
              <a:rPr lang="en-US">
                <a:solidFill>
                  <a:schemeClr val="bg1"/>
                </a:solidFill>
                <a:hlinkClick r:id="rId2">
                  <a:extLst>
                    <a:ext uri="{A12FA001-AC4F-418D-AE19-62706E023703}">
                      <ahyp:hlinkClr xmlns:ahyp="http://schemas.microsoft.com/office/drawing/2018/hyperlinkcolor" val="tx"/>
                    </a:ext>
                  </a:extLst>
                </a:hlinkClick>
              </a:rPr>
              <a:t>aka.ms/agentshack</a:t>
            </a:r>
            <a:endParaRPr lang="en-US">
              <a:solidFill>
                <a:schemeClr val="bg1"/>
              </a:solidFill>
            </a:endParaRPr>
          </a:p>
          <a:p>
            <a:pPr marL="0" indent="0">
              <a:buNone/>
            </a:pPr>
            <a:endParaRPr lang="en-US">
              <a:solidFill>
                <a:srgbClr val="FFFFFF"/>
              </a:solidFill>
            </a:endParaRPr>
          </a:p>
          <a:p>
            <a:pPr marL="0" indent="0">
              <a:buNone/>
            </a:pPr>
            <a:r>
              <a:rPr lang="en-US">
                <a:solidFill>
                  <a:srgbClr val="FFFFFF"/>
                </a:solidFill>
              </a:rPr>
              <a:t>Portuguese:</a:t>
            </a:r>
          </a:p>
          <a:p>
            <a:pPr marL="0" indent="0">
              <a:buNone/>
            </a:pPr>
            <a:r>
              <a:rPr lang="en-US">
                <a:solidFill>
                  <a:schemeClr val="bg1"/>
                </a:solidFill>
                <a:hlinkClick r:id="rId3">
                  <a:extLst>
                    <a:ext uri="{A12FA001-AC4F-418D-AE19-62706E023703}">
                      <ahyp:hlinkClr xmlns:ahyp="http://schemas.microsoft.com/office/drawing/2018/hyperlinkcolor" val="tx"/>
                    </a:ext>
                  </a:extLst>
                </a:hlinkClick>
              </a:rPr>
              <a:t>aka.ms/agentshack-pt</a:t>
            </a:r>
            <a:endParaRPr lang="en-US">
              <a:solidFill>
                <a:schemeClr val="bg1"/>
              </a:solidFill>
            </a:endParaRPr>
          </a:p>
          <a:p>
            <a:pPr marL="0" indent="0">
              <a:buNone/>
            </a:pPr>
            <a:endParaRPr lang="en-US">
              <a:solidFill>
                <a:srgbClr val="FFFFFF"/>
              </a:solidFill>
            </a:endParaRPr>
          </a:p>
          <a:p>
            <a:pPr marL="0" indent="0">
              <a:buNone/>
            </a:pPr>
            <a:endParaRPr lang="en-US">
              <a:solidFill>
                <a:srgbClr val="FFFFFF"/>
              </a:solidFill>
            </a:endParaRPr>
          </a:p>
          <a:p>
            <a:pPr marL="0" indent="0">
              <a:buNone/>
            </a:pPr>
            <a:r>
              <a:rPr lang="en-US">
                <a:solidFill>
                  <a:srgbClr val="FFFFFF"/>
                </a:solidFill>
              </a:rPr>
              <a:t>Chinese: </a:t>
            </a:r>
          </a:p>
          <a:p>
            <a:pPr marL="0" indent="0">
              <a:buNone/>
            </a:pPr>
            <a:r>
              <a:rPr lang="en-US">
                <a:solidFill>
                  <a:schemeClr val="bg1"/>
                </a:solidFill>
                <a:hlinkClick r:id="rId4">
                  <a:extLst>
                    <a:ext uri="{A12FA001-AC4F-418D-AE19-62706E023703}">
                      <ahyp:hlinkClr xmlns:ahyp="http://schemas.microsoft.com/office/drawing/2018/hyperlinkcolor" val="tx"/>
                    </a:ext>
                  </a:extLst>
                </a:hlinkClick>
              </a:rPr>
              <a:t>aka.ms/agentshack-zh</a:t>
            </a:r>
            <a:endParaRPr lang="en-US">
              <a:solidFill>
                <a:schemeClr val="bg1"/>
              </a:solidFill>
            </a:endParaRPr>
          </a:p>
        </p:txBody>
      </p:sp>
      <p:sp>
        <p:nvSpPr>
          <p:cNvPr id="11" name="TextBox 10">
            <a:extLst>
              <a:ext uri="{FF2B5EF4-FFF2-40B4-BE49-F238E27FC236}">
                <a16:creationId xmlns:a16="http://schemas.microsoft.com/office/drawing/2014/main" id="{8B09121A-D824-1DBF-1FB2-1EB897AD7B21}"/>
              </a:ext>
            </a:extLst>
          </p:cNvPr>
          <p:cNvSpPr txBox="1"/>
          <p:nvPr/>
        </p:nvSpPr>
        <p:spPr>
          <a:xfrm>
            <a:off x="5682189" y="3229078"/>
            <a:ext cx="5924593" cy="615553"/>
          </a:xfrm>
          <a:prstGeom prst="rect">
            <a:avLst/>
          </a:prstGeom>
          <a:noFill/>
        </p:spPr>
        <p:txBody>
          <a:bodyPr wrap="square" lIns="0" tIns="0" rIns="0" bIns="0" rtlCol="0">
            <a:spAutoFit/>
          </a:bodyPr>
          <a:lstStyle/>
          <a:p>
            <a:r>
              <a:rPr lang="en-US" sz="2000" err="1">
                <a:solidFill>
                  <a:srgbClr val="FFFFFF"/>
                </a:solidFill>
              </a:rPr>
              <a:t>Azure AI Agents - Python</a:t>
            </a:r>
          </a:p>
          <a:p>
            <a:r>
              <a:rPr lang="en-US" sz="2000" err="1">
                <a:solidFill>
                  <a:srgbClr val="FFFFFF"/>
                </a:solidFill>
              </a:rPr>
              <a:t>Azure AI Agents - JavaScript</a:t>
            </a:r>
          </a:p>
        </p:txBody>
      </p:sp>
      <p:sp>
        <p:nvSpPr>
          <p:cNvPr id="12" name="TextBox 11">
            <a:extLst>
              <a:ext uri="{FF2B5EF4-FFF2-40B4-BE49-F238E27FC236}">
                <a16:creationId xmlns:a16="http://schemas.microsoft.com/office/drawing/2014/main" id="{E06BF7C9-DD63-E45B-5770-4B8AE58B4C7A}"/>
              </a:ext>
            </a:extLst>
          </p:cNvPr>
          <p:cNvSpPr txBox="1"/>
          <p:nvPr/>
        </p:nvSpPr>
        <p:spPr>
          <a:xfrm>
            <a:off x="5682189" y="5091152"/>
            <a:ext cx="6318298" cy="615553"/>
          </a:xfrm>
          <a:prstGeom prst="rect">
            <a:avLst/>
          </a:prstGeom>
          <a:noFill/>
        </p:spPr>
        <p:txBody>
          <a:bodyPr wrap="square" lIns="0" tIns="0" rIns="0" bIns="0" rtlCol="0">
            <a:spAutoFit/>
          </a:bodyPr>
          <a:lstStyle/>
          <a:p>
            <a:r>
              <a:rPr lang="ja-JP" altLang="en-US" sz="2000" b="0" i="0">
                <a:solidFill>
                  <a:schemeClr val="bg1"/>
                </a:solidFill>
                <a:effectLst/>
                <a:latin typeface="Roboto" panose="02000000000000000000" pitchFamily="2" charset="0"/>
              </a:rPr>
              <a:t>欢迎参加</a:t>
            </a:r>
            <a:r>
              <a:rPr lang="en-US" sz="2000" b="0" i="0">
                <a:solidFill>
                  <a:schemeClr val="bg1"/>
                </a:solidFill>
                <a:effectLst/>
                <a:latin typeface="Roboto" panose="02000000000000000000" pitchFamily="2" charset="0"/>
              </a:rPr>
              <a:t>AI</a:t>
            </a:r>
            <a:r>
              <a:rPr lang="ja-JP" altLang="en-US" sz="2000" b="0" i="0">
                <a:solidFill>
                  <a:schemeClr val="bg1"/>
                </a:solidFill>
                <a:effectLst/>
                <a:latin typeface="Roboto" panose="02000000000000000000" pitchFamily="2" charset="0"/>
              </a:rPr>
              <a:t>代理黑客松</a:t>
            </a:r>
            <a:endParaRPr lang="en-US" altLang="ja-JP" sz="2000" b="0" i="0">
              <a:solidFill>
                <a:schemeClr val="bg1"/>
              </a:solidFill>
              <a:effectLst/>
              <a:latin typeface="Roboto" panose="02000000000000000000" pitchFamily="2" charset="0"/>
            </a:endParaRPr>
          </a:p>
          <a:p>
            <a:r>
              <a:rPr lang="ja-JP" altLang="en-US" sz="2000" b="0" i="0">
                <a:solidFill>
                  <a:schemeClr val="bg1"/>
                </a:solidFill>
                <a:effectLst/>
                <a:latin typeface="Roboto" panose="02000000000000000000" pitchFamily="2" charset="0"/>
              </a:rPr>
              <a:t>使用</a:t>
            </a:r>
            <a:r>
              <a:rPr lang="en-US" sz="2000" b="0" i="0">
                <a:solidFill>
                  <a:schemeClr val="bg1"/>
                </a:solidFill>
                <a:effectLst/>
                <a:latin typeface="Roboto" panose="02000000000000000000" pitchFamily="2" charset="0"/>
              </a:rPr>
              <a:t>Azure AI Agent Service</a:t>
            </a:r>
            <a:r>
              <a:rPr lang="ja-JP" altLang="en-US" sz="2000" b="0" i="0">
                <a:solidFill>
                  <a:schemeClr val="bg1"/>
                </a:solidFill>
                <a:effectLst/>
                <a:latin typeface="Roboto" panose="02000000000000000000" pitchFamily="2" charset="0"/>
              </a:rPr>
              <a:t>作为您的软件开发流程</a:t>
            </a:r>
            <a:endParaRPr lang="en-US" sz="2000" err="1">
              <a:solidFill>
                <a:schemeClr val="bg1"/>
              </a:solidFill>
            </a:endParaRPr>
          </a:p>
        </p:txBody>
      </p:sp>
      <p:sp>
        <p:nvSpPr>
          <p:cNvPr id="5" name="TextBox 4">
            <a:extLst>
              <a:ext uri="{FF2B5EF4-FFF2-40B4-BE49-F238E27FC236}">
                <a16:creationId xmlns:a16="http://schemas.microsoft.com/office/drawing/2014/main" id="{B99CD639-D13E-020A-0917-5FD9D5116CE8}"/>
              </a:ext>
            </a:extLst>
          </p:cNvPr>
          <p:cNvSpPr txBox="1"/>
          <p:nvPr/>
        </p:nvSpPr>
        <p:spPr>
          <a:xfrm>
            <a:off x="9196869" y="1431536"/>
            <a:ext cx="3379542" cy="1231106"/>
          </a:xfrm>
          <a:prstGeom prst="rect">
            <a:avLst/>
          </a:prstGeom>
          <a:noFill/>
        </p:spPr>
        <p:txBody>
          <a:bodyPr wrap="square" lIns="0" tIns="0" rIns="0" bIns="0" rtlCol="0">
            <a:spAutoFit/>
          </a:bodyPr>
          <a:lstStyle/>
          <a:p>
            <a:r>
              <a:rPr lang="en-US" sz="2000" err="1">
                <a:solidFill>
                  <a:srgbClr val="FFFFFF"/>
                </a:solidFill>
              </a:rPr>
              <a:t>Azure Functions</a:t>
            </a:r>
          </a:p>
          <a:p>
            <a:r>
              <a:rPr lang="en-US" sz="2000" err="1">
                <a:solidFill>
                  <a:srgbClr val="FFFFFF"/>
                </a:solidFill>
              </a:rPr>
              <a:t>Azure Container Apps</a:t>
            </a:r>
          </a:p>
          <a:p>
            <a:r>
              <a:rPr lang="en-US" sz="2000" err="1">
                <a:solidFill>
                  <a:srgbClr val="FFFFFF"/>
                </a:solidFill>
              </a:rPr>
              <a:t>Azure Cosmos DB</a:t>
            </a:r>
          </a:p>
          <a:p>
            <a:r>
              <a:rPr lang="en-US" sz="2000" err="1">
                <a:solidFill>
                  <a:srgbClr val="FFFFFF"/>
                </a:solidFill>
              </a:rPr>
              <a:t>Azure SQL</a:t>
            </a:r>
          </a:p>
        </p:txBody>
      </p:sp>
      <p:sp>
        <p:nvSpPr>
          <p:cNvPr id="7" name="TextBox 6">
            <a:extLst>
              <a:ext uri="{FF2B5EF4-FFF2-40B4-BE49-F238E27FC236}">
                <a16:creationId xmlns:a16="http://schemas.microsoft.com/office/drawing/2014/main" id="{DB7D1BA3-BC1A-FA37-7F6A-17FA91ED1737}"/>
              </a:ext>
            </a:extLst>
          </p:cNvPr>
          <p:cNvSpPr txBox="1"/>
          <p:nvPr/>
        </p:nvSpPr>
        <p:spPr>
          <a:xfrm>
            <a:off x="5682190" y="1435100"/>
            <a:ext cx="2782542" cy="1231106"/>
          </a:xfrm>
          <a:prstGeom prst="rect">
            <a:avLst/>
          </a:prstGeom>
          <a:noFill/>
        </p:spPr>
        <p:txBody>
          <a:bodyPr wrap="square" lIns="0" tIns="0" rIns="0" bIns="0" rtlCol="0">
            <a:spAutoFit/>
          </a:bodyPr>
          <a:lstStyle/>
          <a:p>
            <a:r>
              <a:rPr lang="en-US" sz="2000" err="1">
                <a:solidFill>
                  <a:srgbClr val="FFFFFF"/>
                </a:solidFill>
              </a:rPr>
              <a:t>Semantic Kernel</a:t>
            </a:r>
          </a:p>
          <a:p>
            <a:r>
              <a:rPr lang="en-US" sz="2000" err="1">
                <a:solidFill>
                  <a:srgbClr val="FFFFFF"/>
                </a:solidFill>
              </a:rPr>
              <a:t>Autogen</a:t>
            </a:r>
          </a:p>
          <a:p>
            <a:r>
              <a:rPr lang="en-US" sz="2000" err="1">
                <a:solidFill>
                  <a:srgbClr val="FFFFFF"/>
                </a:solidFill>
              </a:rPr>
              <a:t>Langchain4J</a:t>
            </a:r>
          </a:p>
          <a:p>
            <a:r>
              <a:rPr lang="en-US" sz="2000" err="1">
                <a:solidFill>
                  <a:srgbClr val="FFFFFF"/>
                </a:solidFill>
              </a:rPr>
              <a:t>Llamaindex.TS</a:t>
            </a:r>
          </a:p>
        </p:txBody>
      </p:sp>
    </p:spTree>
    <p:extLst>
      <p:ext uri="{BB962C8B-B14F-4D97-AF65-F5344CB8AC3E}">
        <p14:creationId xmlns:p14="http://schemas.microsoft.com/office/powerpoint/2010/main" val="13875452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F4704-D74A-4AFF-9EC2-88D18B1D7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C2746-ACDA-4CB8-4EFC-98685A00F01C}"/>
              </a:ext>
            </a:extLst>
          </p:cNvPr>
          <p:cNvSpPr>
            <a:spLocks noGrp="1"/>
          </p:cNvSpPr>
          <p:nvPr>
            <p:ph type="title"/>
          </p:nvPr>
        </p:nvSpPr>
        <p:spPr>
          <a:xfrm>
            <a:off x="588263" y="457200"/>
            <a:ext cx="11018520" cy="553998"/>
          </a:xfrm>
        </p:spPr>
        <p:txBody>
          <a:bodyPr/>
          <a:lstStyle/>
          <a:p>
            <a:r>
              <a:rPr kumimoji="0" lang="en-US" sz="3600" b="0" i="0" u="none" strike="noStrike" kern="1200" cap="none" spc="0" normalizeH="0" noProof="0" dirty="0">
                <a:ln w="3175">
                  <a:noFill/>
                </a:ln>
                <a:solidFill>
                  <a:srgbClr val="000000"/>
                </a:solidFill>
                <a:effectLst/>
                <a:uLnTx/>
                <a:uFillTx/>
                <a:latin typeface="Segoe UI Semibold"/>
                <a:ea typeface="+mn-ea"/>
                <a:cs typeface="Segoe UI" pitchFamily="34" charset="0"/>
              </a:rPr>
              <a:t>Interacción con humanos ("Human-in-the-loop")</a:t>
            </a:r>
            <a:endParaRPr lang="en-US"/>
          </a:p>
        </p:txBody>
      </p:sp>
      <p:grpSp>
        <p:nvGrpSpPr>
          <p:cNvPr id="3" name="Group 3">
            <a:extLst>
              <a:ext uri="{FF2B5EF4-FFF2-40B4-BE49-F238E27FC236}">
                <a16:creationId xmlns:a16="http://schemas.microsoft.com/office/drawing/2014/main" id="{32581362-9A32-5F7F-9D81-AC4A272B066B}"/>
              </a:ext>
            </a:extLst>
          </p:cNvPr>
          <p:cNvGrpSpPr/>
          <p:nvPr/>
        </p:nvGrpSpPr>
        <p:grpSpPr>
          <a:xfrm>
            <a:off x="4998480" y="4415542"/>
            <a:ext cx="2195039" cy="1120613"/>
            <a:chOff x="0" y="0"/>
            <a:chExt cx="812800" cy="414951"/>
          </a:xfrm>
        </p:grpSpPr>
        <p:sp>
          <p:nvSpPr>
            <p:cNvPr id="5" name="Freeform 4">
              <a:extLst>
                <a:ext uri="{FF2B5EF4-FFF2-40B4-BE49-F238E27FC236}">
                  <a16:creationId xmlns:a16="http://schemas.microsoft.com/office/drawing/2014/main" id="{4AAE5891-B357-5CFE-057A-E368D3BE721B}"/>
                </a:ext>
              </a:extLst>
            </p:cNvPr>
            <p:cNvSpPr/>
            <p:nvPr/>
          </p:nvSpPr>
          <p:spPr>
            <a:xfrm>
              <a:off x="0" y="0"/>
              <a:ext cx="812800" cy="414951"/>
            </a:xfrm>
            <a:custGeom>
              <a:avLst/>
              <a:gdLst/>
              <a:ahLst/>
              <a:cxnLst/>
              <a:rect l="l" t="t" r="r" b="b"/>
              <a:pathLst>
                <a:path w="812800" h="414951">
                  <a:moveTo>
                    <a:pt x="0" y="0"/>
                  </a:moveTo>
                  <a:lnTo>
                    <a:pt x="812800" y="0"/>
                  </a:lnTo>
                  <a:lnTo>
                    <a:pt x="812800" y="414951"/>
                  </a:lnTo>
                  <a:lnTo>
                    <a:pt x="0" y="414951"/>
                  </a:lnTo>
                  <a:close/>
                </a:path>
              </a:pathLst>
            </a:custGeom>
            <a:solidFill>
              <a:srgbClr val="F152F9"/>
            </a:solidFill>
          </p:spPr>
          <p:txBody>
            <a:bodyPr/>
            <a:lstStyle/>
            <a:p>
              <a:endParaRPr lang="en-US" sz="1200"/>
            </a:p>
          </p:txBody>
        </p:sp>
        <p:sp>
          <p:nvSpPr>
            <p:cNvPr id="6" name="TextBox 5">
              <a:extLst>
                <a:ext uri="{FF2B5EF4-FFF2-40B4-BE49-F238E27FC236}">
                  <a16:creationId xmlns:a16="http://schemas.microsoft.com/office/drawing/2014/main" id="{FE7F7651-4EED-571D-E86B-3B74D29295D5}"/>
                </a:ext>
              </a:extLst>
            </p:cNvPr>
            <p:cNvSpPr txBox="1"/>
            <p:nvPr/>
          </p:nvSpPr>
          <p:spPr>
            <a:xfrm>
              <a:off x="0" y="-114300"/>
              <a:ext cx="812800" cy="529251"/>
            </a:xfrm>
            <a:prstGeom prst="rect">
              <a:avLst/>
            </a:prstGeom>
          </p:spPr>
          <p:txBody>
            <a:bodyPr lIns="33867" tIns="33867" rIns="33867" bIns="33867" rtlCol="0" anchor="ctr"/>
            <a:lstStyle/>
            <a:p>
              <a:pPr algn="ctr">
                <a:lnSpc>
                  <a:spcPts val="3546"/>
                </a:lnSpc>
              </a:pPr>
              <a:r>
                <a:rPr lang="en-US" sz="2533" b="1">
                  <a:solidFill>
                    <a:srgbClr val="FFFFFF"/>
                  </a:solidFill>
                  <a:latin typeface="Poppins Bold"/>
                  <a:ea typeface="Poppins Bold"/>
                  <a:cs typeface="Poppins Bold"/>
                  <a:sym typeface="Poppins Bold"/>
                </a:rPr>
                <a:t>Agente de usuario</a:t>
              </a:r>
            </a:p>
          </p:txBody>
        </p:sp>
      </p:grpSp>
      <p:grpSp>
        <p:nvGrpSpPr>
          <p:cNvPr id="7" name="Group 6">
            <a:extLst>
              <a:ext uri="{FF2B5EF4-FFF2-40B4-BE49-F238E27FC236}">
                <a16:creationId xmlns:a16="http://schemas.microsoft.com/office/drawing/2014/main" id="{788DE924-0007-9B0B-50EF-044837F93BBD}"/>
              </a:ext>
            </a:extLst>
          </p:cNvPr>
          <p:cNvGrpSpPr/>
          <p:nvPr/>
        </p:nvGrpSpPr>
        <p:grpSpPr>
          <a:xfrm>
            <a:off x="778286" y="4093473"/>
            <a:ext cx="2789422" cy="1662387"/>
            <a:chOff x="-1891583" y="-120177"/>
            <a:chExt cx="5578843" cy="3324776"/>
          </a:xfrm>
        </p:grpSpPr>
        <p:grpSp>
          <p:nvGrpSpPr>
            <p:cNvPr id="8" name="Group 7">
              <a:extLst>
                <a:ext uri="{FF2B5EF4-FFF2-40B4-BE49-F238E27FC236}">
                  <a16:creationId xmlns:a16="http://schemas.microsoft.com/office/drawing/2014/main" id="{26B1DCFC-8AEE-1ECD-5CB4-7809CD91F0F9}"/>
                </a:ext>
              </a:extLst>
            </p:cNvPr>
            <p:cNvGrpSpPr/>
            <p:nvPr/>
          </p:nvGrpSpPr>
          <p:grpSpPr>
            <a:xfrm>
              <a:off x="-1891583" y="-120177"/>
              <a:ext cx="5578843" cy="3324776"/>
              <a:chOff x="-899536" y="-57150"/>
              <a:chExt cx="2653000" cy="1581086"/>
            </a:xfrm>
          </p:grpSpPr>
          <p:sp>
            <p:nvSpPr>
              <p:cNvPr id="10" name="Freeform 8">
                <a:extLst>
                  <a:ext uri="{FF2B5EF4-FFF2-40B4-BE49-F238E27FC236}">
                    <a16:creationId xmlns:a16="http://schemas.microsoft.com/office/drawing/2014/main" id="{13A41A5D-1E9C-AF71-A2F5-0539C42A0812}"/>
                  </a:ext>
                </a:extLst>
              </p:cNvPr>
              <p:cNvSpPr/>
              <p:nvPr/>
            </p:nvSpPr>
            <p:spPr>
              <a:xfrm>
                <a:off x="-899536" y="120159"/>
                <a:ext cx="1753464" cy="1403777"/>
              </a:xfrm>
              <a:custGeom>
                <a:avLst/>
                <a:gdLst/>
                <a:ahLst/>
                <a:cxnLst/>
                <a:rect l="l" t="t" r="r" b="b"/>
                <a:pathLst>
                  <a:path w="1753464" h="1403777">
                    <a:moveTo>
                      <a:pt x="142776" y="0"/>
                    </a:moveTo>
                    <a:lnTo>
                      <a:pt x="1610689" y="0"/>
                    </a:lnTo>
                    <a:cubicBezTo>
                      <a:pt x="1648555" y="0"/>
                      <a:pt x="1684871" y="15042"/>
                      <a:pt x="1711646" y="41818"/>
                    </a:cubicBezTo>
                    <a:cubicBezTo>
                      <a:pt x="1738422" y="68594"/>
                      <a:pt x="1753464" y="104909"/>
                      <a:pt x="1753464" y="142776"/>
                    </a:cubicBezTo>
                    <a:lnTo>
                      <a:pt x="1753464" y="1261002"/>
                    </a:lnTo>
                    <a:cubicBezTo>
                      <a:pt x="1753464" y="1339854"/>
                      <a:pt x="1689541" y="1403777"/>
                      <a:pt x="1610689" y="1403777"/>
                    </a:cubicBezTo>
                    <a:lnTo>
                      <a:pt x="142776" y="1403777"/>
                    </a:lnTo>
                    <a:cubicBezTo>
                      <a:pt x="104909" y="1403777"/>
                      <a:pt x="68594" y="1388735"/>
                      <a:pt x="41818" y="1361959"/>
                    </a:cubicBezTo>
                    <a:cubicBezTo>
                      <a:pt x="15042" y="1335184"/>
                      <a:pt x="0" y="1298868"/>
                      <a:pt x="0" y="1261002"/>
                    </a:cubicBezTo>
                    <a:lnTo>
                      <a:pt x="0" y="142776"/>
                    </a:lnTo>
                    <a:cubicBezTo>
                      <a:pt x="0" y="104909"/>
                      <a:pt x="15042" y="68594"/>
                      <a:pt x="41818" y="41818"/>
                    </a:cubicBezTo>
                    <a:cubicBezTo>
                      <a:pt x="68594" y="15042"/>
                      <a:pt x="104909" y="0"/>
                      <a:pt x="142776" y="0"/>
                    </a:cubicBezTo>
                    <a:close/>
                  </a:path>
                </a:pathLst>
              </a:custGeom>
              <a:solidFill>
                <a:srgbClr val="217CE9"/>
              </a:solidFill>
            </p:spPr>
            <p:txBody>
              <a:bodyPr/>
              <a:lstStyle/>
              <a:p>
                <a:endParaRPr lang="en-US" sz="1200"/>
              </a:p>
            </p:txBody>
          </p:sp>
          <p:sp>
            <p:nvSpPr>
              <p:cNvPr id="11" name="TextBox 9">
                <a:extLst>
                  <a:ext uri="{FF2B5EF4-FFF2-40B4-BE49-F238E27FC236}">
                    <a16:creationId xmlns:a16="http://schemas.microsoft.com/office/drawing/2014/main" id="{3125B179-946C-54A9-D1E3-052680F7C73A}"/>
                  </a:ext>
                </a:extLst>
              </p:cNvPr>
              <p:cNvSpPr txBox="1"/>
              <p:nvPr/>
            </p:nvSpPr>
            <p:spPr>
              <a:xfrm>
                <a:off x="0" y="-57150"/>
                <a:ext cx="1753464" cy="1460927"/>
              </a:xfrm>
              <a:prstGeom prst="rect">
                <a:avLst/>
              </a:prstGeom>
            </p:spPr>
            <p:txBody>
              <a:bodyPr lIns="20485" tIns="20485" rIns="20485" bIns="20485" rtlCol="0" anchor="ctr"/>
              <a:lstStyle/>
              <a:p>
                <a:pPr algn="ctr">
                  <a:lnSpc>
                    <a:spcPts val="2333"/>
                  </a:lnSpc>
                </a:pPr>
                <a:endParaRPr sz="1200"/>
              </a:p>
            </p:txBody>
          </p:sp>
        </p:grpSp>
        <p:sp>
          <p:nvSpPr>
            <p:cNvPr id="9" name="TextBox 10">
              <a:extLst>
                <a:ext uri="{FF2B5EF4-FFF2-40B4-BE49-F238E27FC236}">
                  <a16:creationId xmlns:a16="http://schemas.microsoft.com/office/drawing/2014/main" id="{06C0A8EE-BC63-4031-0BD9-20751C412596}"/>
                </a:ext>
              </a:extLst>
            </p:cNvPr>
            <p:cNvSpPr txBox="1"/>
            <p:nvPr/>
          </p:nvSpPr>
          <p:spPr>
            <a:xfrm>
              <a:off x="-1430061" y="706131"/>
              <a:ext cx="2764220" cy="1887057"/>
            </a:xfrm>
            <a:prstGeom prst="rect">
              <a:avLst/>
            </a:prstGeom>
          </p:spPr>
          <p:txBody>
            <a:bodyPr lIns="0" tIns="0" rIns="0" bIns="0" rtlCol="0" anchor="t">
              <a:spAutoFit/>
            </a:bodyPr>
            <a:lstStyle/>
            <a:p>
              <a:pPr algn="ctr">
                <a:lnSpc>
                  <a:spcPts val="3751"/>
                </a:lnSpc>
              </a:pPr>
              <a:r>
                <a:rPr lang="en-US" sz="2679" b="1">
                  <a:solidFill>
                    <a:srgbClr val="FFFFFF"/>
                  </a:solidFill>
                  <a:latin typeface="Poppins Bold"/>
                  <a:ea typeface="Poppins Bold"/>
                  <a:cs typeface="Poppins Bold"/>
                  <a:sym typeface="Poppins Bold"/>
                </a:rPr>
                <a:t>Agente</a:t>
              </a:r>
            </a:p>
            <a:p>
              <a:pPr algn="ctr">
                <a:lnSpc>
                  <a:spcPts val="3751"/>
                </a:lnSpc>
              </a:pPr>
              <a:r>
                <a:rPr lang="en-US" sz="2679" b="1">
                  <a:solidFill>
                    <a:srgbClr val="FFFFFF"/>
                  </a:solidFill>
                  <a:latin typeface="Poppins Bold"/>
                  <a:ea typeface="Poppins Bold"/>
                  <a:cs typeface="Poppins Bold"/>
                  <a:sym typeface="Poppins Bold"/>
                </a:rPr>
                <a:t>de IA</a:t>
              </a:r>
            </a:p>
          </p:txBody>
        </p:sp>
      </p:grpSp>
      <p:grpSp>
        <p:nvGrpSpPr>
          <p:cNvPr id="12" name="Group 11">
            <a:extLst>
              <a:ext uri="{FF2B5EF4-FFF2-40B4-BE49-F238E27FC236}">
                <a16:creationId xmlns:a16="http://schemas.microsoft.com/office/drawing/2014/main" id="{595BF466-B9B2-C800-4B64-275694DD0DD4}"/>
              </a:ext>
            </a:extLst>
          </p:cNvPr>
          <p:cNvGrpSpPr/>
          <p:nvPr/>
        </p:nvGrpSpPr>
        <p:grpSpPr>
          <a:xfrm>
            <a:off x="8624291" y="4093472"/>
            <a:ext cx="2510181" cy="1752607"/>
            <a:chOff x="0" y="-120178"/>
            <a:chExt cx="5020362" cy="3505215"/>
          </a:xfrm>
        </p:grpSpPr>
        <p:grpSp>
          <p:nvGrpSpPr>
            <p:cNvPr id="13" name="Group 12">
              <a:extLst>
                <a:ext uri="{FF2B5EF4-FFF2-40B4-BE49-F238E27FC236}">
                  <a16:creationId xmlns:a16="http://schemas.microsoft.com/office/drawing/2014/main" id="{B2B4D8F0-DE17-1AEE-0C3D-5E988D1BE747}"/>
                </a:ext>
              </a:extLst>
            </p:cNvPr>
            <p:cNvGrpSpPr/>
            <p:nvPr/>
          </p:nvGrpSpPr>
          <p:grpSpPr>
            <a:xfrm>
              <a:off x="0" y="-120178"/>
              <a:ext cx="5020362" cy="3505215"/>
              <a:chOff x="0" y="-57150"/>
              <a:chExt cx="2387416" cy="1666893"/>
            </a:xfrm>
          </p:grpSpPr>
          <p:sp>
            <p:nvSpPr>
              <p:cNvPr id="15" name="Freeform 13">
                <a:extLst>
                  <a:ext uri="{FF2B5EF4-FFF2-40B4-BE49-F238E27FC236}">
                    <a16:creationId xmlns:a16="http://schemas.microsoft.com/office/drawing/2014/main" id="{1C9132F1-E1B2-99DF-9CF3-2CAFE355ACEA}"/>
                  </a:ext>
                </a:extLst>
              </p:cNvPr>
              <p:cNvSpPr/>
              <p:nvPr/>
            </p:nvSpPr>
            <p:spPr>
              <a:xfrm>
                <a:off x="633952" y="205966"/>
                <a:ext cx="1753464" cy="1403777"/>
              </a:xfrm>
              <a:custGeom>
                <a:avLst/>
                <a:gdLst/>
                <a:ahLst/>
                <a:cxnLst/>
                <a:rect l="l" t="t" r="r" b="b"/>
                <a:pathLst>
                  <a:path w="1753464" h="1403777">
                    <a:moveTo>
                      <a:pt x="142776" y="0"/>
                    </a:moveTo>
                    <a:lnTo>
                      <a:pt x="1610689" y="0"/>
                    </a:lnTo>
                    <a:cubicBezTo>
                      <a:pt x="1648555" y="0"/>
                      <a:pt x="1684871" y="15042"/>
                      <a:pt x="1711646" y="41818"/>
                    </a:cubicBezTo>
                    <a:cubicBezTo>
                      <a:pt x="1738422" y="68594"/>
                      <a:pt x="1753464" y="104909"/>
                      <a:pt x="1753464" y="142776"/>
                    </a:cubicBezTo>
                    <a:lnTo>
                      <a:pt x="1753464" y="1261002"/>
                    </a:lnTo>
                    <a:cubicBezTo>
                      <a:pt x="1753464" y="1339854"/>
                      <a:pt x="1689541" y="1403777"/>
                      <a:pt x="1610689" y="1403777"/>
                    </a:cubicBezTo>
                    <a:lnTo>
                      <a:pt x="142776" y="1403777"/>
                    </a:lnTo>
                    <a:cubicBezTo>
                      <a:pt x="104909" y="1403777"/>
                      <a:pt x="68594" y="1388735"/>
                      <a:pt x="41818" y="1361959"/>
                    </a:cubicBezTo>
                    <a:cubicBezTo>
                      <a:pt x="15042" y="1335184"/>
                      <a:pt x="0" y="1298868"/>
                      <a:pt x="0" y="1261002"/>
                    </a:cubicBezTo>
                    <a:lnTo>
                      <a:pt x="0" y="142776"/>
                    </a:lnTo>
                    <a:cubicBezTo>
                      <a:pt x="0" y="104909"/>
                      <a:pt x="15042" y="68594"/>
                      <a:pt x="41818" y="41818"/>
                    </a:cubicBezTo>
                    <a:cubicBezTo>
                      <a:pt x="68594" y="15042"/>
                      <a:pt x="104909" y="0"/>
                      <a:pt x="142776" y="0"/>
                    </a:cubicBezTo>
                    <a:close/>
                  </a:path>
                </a:pathLst>
              </a:custGeom>
              <a:solidFill>
                <a:srgbClr val="217CE9"/>
              </a:solidFill>
            </p:spPr>
            <p:txBody>
              <a:bodyPr/>
              <a:lstStyle/>
              <a:p>
                <a:endParaRPr lang="en-US" sz="1200"/>
              </a:p>
            </p:txBody>
          </p:sp>
          <p:sp>
            <p:nvSpPr>
              <p:cNvPr id="16" name="TextBox 14">
                <a:extLst>
                  <a:ext uri="{FF2B5EF4-FFF2-40B4-BE49-F238E27FC236}">
                    <a16:creationId xmlns:a16="http://schemas.microsoft.com/office/drawing/2014/main" id="{9903DAFC-553D-F263-CB10-D67AAB432D0D}"/>
                  </a:ext>
                </a:extLst>
              </p:cNvPr>
              <p:cNvSpPr txBox="1"/>
              <p:nvPr/>
            </p:nvSpPr>
            <p:spPr>
              <a:xfrm>
                <a:off x="0" y="-57150"/>
                <a:ext cx="1753464" cy="1460927"/>
              </a:xfrm>
              <a:prstGeom prst="rect">
                <a:avLst/>
              </a:prstGeom>
            </p:spPr>
            <p:txBody>
              <a:bodyPr lIns="20485" tIns="20485" rIns="20485" bIns="20485" rtlCol="0" anchor="ctr"/>
              <a:lstStyle/>
              <a:p>
                <a:pPr algn="ctr">
                  <a:lnSpc>
                    <a:spcPts val="2333"/>
                  </a:lnSpc>
                </a:pPr>
                <a:endParaRPr sz="1200"/>
              </a:p>
            </p:txBody>
          </p:sp>
        </p:grpSp>
        <p:sp>
          <p:nvSpPr>
            <p:cNvPr id="14" name="TextBox 15">
              <a:extLst>
                <a:ext uri="{FF2B5EF4-FFF2-40B4-BE49-F238E27FC236}">
                  <a16:creationId xmlns:a16="http://schemas.microsoft.com/office/drawing/2014/main" id="{F6B4FE6D-A35C-4984-2B41-C35503DFD2E9}"/>
                </a:ext>
              </a:extLst>
            </p:cNvPr>
            <p:cNvSpPr txBox="1"/>
            <p:nvPr/>
          </p:nvSpPr>
          <p:spPr>
            <a:xfrm>
              <a:off x="1794624" y="886570"/>
              <a:ext cx="2764220" cy="1887056"/>
            </a:xfrm>
            <a:prstGeom prst="rect">
              <a:avLst/>
            </a:prstGeom>
          </p:spPr>
          <p:txBody>
            <a:bodyPr lIns="0" tIns="0" rIns="0" bIns="0" rtlCol="0" anchor="t">
              <a:spAutoFit/>
            </a:bodyPr>
            <a:lstStyle/>
            <a:p>
              <a:pPr algn="ctr">
                <a:lnSpc>
                  <a:spcPts val="3751"/>
                </a:lnSpc>
              </a:pPr>
              <a:r>
                <a:rPr lang="en-US" sz="2679" b="1">
                  <a:solidFill>
                    <a:srgbClr val="FFFFFF"/>
                  </a:solidFill>
                  <a:latin typeface="Poppins Bold"/>
                  <a:ea typeface="Poppins Bold"/>
                  <a:cs typeface="Poppins Bold"/>
                  <a:sym typeface="Poppins Bold"/>
                </a:rPr>
                <a:t>Agente</a:t>
              </a:r>
            </a:p>
            <a:p>
              <a:pPr algn="ctr">
                <a:lnSpc>
                  <a:spcPts val="3751"/>
                </a:lnSpc>
              </a:pPr>
              <a:r>
                <a:rPr lang="en-US" sz="2679" b="1">
                  <a:solidFill>
                    <a:srgbClr val="FFFFFF"/>
                  </a:solidFill>
                  <a:latin typeface="Poppins Bold"/>
                  <a:ea typeface="Poppins Bold"/>
                  <a:cs typeface="Poppins Bold"/>
                  <a:sym typeface="Poppins Bold"/>
                </a:rPr>
                <a:t>de IA</a:t>
              </a:r>
            </a:p>
          </p:txBody>
        </p:sp>
      </p:grpSp>
      <p:grpSp>
        <p:nvGrpSpPr>
          <p:cNvPr id="17" name="Group 16">
            <a:extLst>
              <a:ext uri="{FF2B5EF4-FFF2-40B4-BE49-F238E27FC236}">
                <a16:creationId xmlns:a16="http://schemas.microsoft.com/office/drawing/2014/main" id="{D081A405-623D-161F-14F7-9D9A67922E80}"/>
              </a:ext>
            </a:extLst>
          </p:cNvPr>
          <p:cNvGrpSpPr/>
          <p:nvPr/>
        </p:nvGrpSpPr>
        <p:grpSpPr>
          <a:xfrm>
            <a:off x="4840933" y="1700191"/>
            <a:ext cx="2578657" cy="1742897"/>
            <a:chOff x="0" y="0"/>
            <a:chExt cx="812800" cy="812800"/>
          </a:xfrm>
        </p:grpSpPr>
        <p:sp>
          <p:nvSpPr>
            <p:cNvPr id="18" name="Freeform 17">
              <a:extLst>
                <a:ext uri="{FF2B5EF4-FFF2-40B4-BE49-F238E27FC236}">
                  <a16:creationId xmlns:a16="http://schemas.microsoft.com/office/drawing/2014/main" id="{096B1D36-6AB0-9EFC-1F95-654EA3A3C6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52F9"/>
            </a:solidFill>
          </p:spPr>
          <p:txBody>
            <a:bodyPr/>
            <a:lstStyle/>
            <a:p>
              <a:endParaRPr lang="en-US" sz="1200"/>
            </a:p>
          </p:txBody>
        </p:sp>
        <p:sp>
          <p:nvSpPr>
            <p:cNvPr id="19" name="TextBox 18">
              <a:extLst>
                <a:ext uri="{FF2B5EF4-FFF2-40B4-BE49-F238E27FC236}">
                  <a16:creationId xmlns:a16="http://schemas.microsoft.com/office/drawing/2014/main" id="{F0337A8A-026F-E6D6-7CE7-00FE81184DF2}"/>
                </a:ext>
              </a:extLst>
            </p:cNvPr>
            <p:cNvSpPr txBox="1"/>
            <p:nvPr/>
          </p:nvSpPr>
          <p:spPr>
            <a:xfrm>
              <a:off x="76200" y="9525"/>
              <a:ext cx="660400" cy="727075"/>
            </a:xfrm>
            <a:prstGeom prst="rect">
              <a:avLst/>
            </a:prstGeom>
          </p:spPr>
          <p:txBody>
            <a:bodyPr lIns="33867" tIns="33867" rIns="33867" bIns="33867" rtlCol="0" anchor="ctr"/>
            <a:lstStyle/>
            <a:p>
              <a:pPr algn="ctr">
                <a:lnSpc>
                  <a:spcPts val="2434"/>
                </a:lnSpc>
              </a:pPr>
              <a:endParaRPr sz="1200"/>
            </a:p>
          </p:txBody>
        </p:sp>
      </p:grpSp>
      <p:sp>
        <p:nvSpPr>
          <p:cNvPr id="20" name="TextBox 21">
            <a:extLst>
              <a:ext uri="{FF2B5EF4-FFF2-40B4-BE49-F238E27FC236}">
                <a16:creationId xmlns:a16="http://schemas.microsoft.com/office/drawing/2014/main" id="{DC627A53-CA6A-D034-C60A-9676DA929298}"/>
              </a:ext>
            </a:extLst>
          </p:cNvPr>
          <p:cNvSpPr txBox="1"/>
          <p:nvPr/>
        </p:nvSpPr>
        <p:spPr>
          <a:xfrm>
            <a:off x="5275552" y="2059406"/>
            <a:ext cx="1742897" cy="920637"/>
          </a:xfrm>
          <a:prstGeom prst="rect">
            <a:avLst/>
          </a:prstGeom>
        </p:spPr>
        <p:txBody>
          <a:bodyPr lIns="0" tIns="0" rIns="0" bIns="0" rtlCol="0" anchor="t">
            <a:spAutoFit/>
          </a:bodyPr>
          <a:lstStyle/>
          <a:p>
            <a:pPr algn="ctr">
              <a:lnSpc>
                <a:spcPts val="3733"/>
              </a:lnSpc>
            </a:pPr>
            <a:r>
              <a:rPr lang="en-US" sz="2666" b="1">
                <a:solidFill>
                  <a:srgbClr val="FFFFFF"/>
                </a:solidFill>
                <a:latin typeface="Poppins Bold"/>
                <a:ea typeface="Poppins Bold"/>
                <a:cs typeface="Poppins Bold"/>
                <a:sym typeface="Poppins Bold"/>
              </a:rPr>
              <a:t>Objetivo del usuario</a:t>
            </a:r>
          </a:p>
        </p:txBody>
      </p:sp>
      <p:sp>
        <p:nvSpPr>
          <p:cNvPr id="21" name="AutoShape 22">
            <a:extLst>
              <a:ext uri="{FF2B5EF4-FFF2-40B4-BE49-F238E27FC236}">
                <a16:creationId xmlns:a16="http://schemas.microsoft.com/office/drawing/2014/main" id="{6516861F-5D0C-C83B-3AEF-18DF6FC12657}"/>
              </a:ext>
            </a:extLst>
          </p:cNvPr>
          <p:cNvSpPr/>
          <p:nvPr/>
        </p:nvSpPr>
        <p:spPr>
          <a:xfrm flipV="1">
            <a:off x="1706311" y="2720823"/>
            <a:ext cx="3216979" cy="1559076"/>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22" name="AutoShape 23">
            <a:extLst>
              <a:ext uri="{FF2B5EF4-FFF2-40B4-BE49-F238E27FC236}">
                <a16:creationId xmlns:a16="http://schemas.microsoft.com/office/drawing/2014/main" id="{E795EFEF-99AC-C760-7B5A-CC215DB06B66}"/>
              </a:ext>
            </a:extLst>
          </p:cNvPr>
          <p:cNvSpPr/>
          <p:nvPr/>
        </p:nvSpPr>
        <p:spPr>
          <a:xfrm flipH="1" flipV="1">
            <a:off x="7360571" y="2771427"/>
            <a:ext cx="2741712" cy="1559075"/>
          </a:xfrm>
          <a:prstGeom prst="line">
            <a:avLst/>
          </a:prstGeom>
          <a:ln w="38100" cap="flat">
            <a:solidFill>
              <a:srgbClr val="000000"/>
            </a:solidFill>
            <a:prstDash val="solid"/>
            <a:headEnd type="none" w="sm" len="sm"/>
            <a:tailEnd type="arrow" w="med" len="sm"/>
          </a:ln>
        </p:spPr>
        <p:txBody>
          <a:bodyPr/>
          <a:lstStyle/>
          <a:p>
            <a:endParaRPr lang="en-US" sz="1200"/>
          </a:p>
        </p:txBody>
      </p:sp>
      <p:sp>
        <p:nvSpPr>
          <p:cNvPr id="23" name="AutoShape 24">
            <a:extLst>
              <a:ext uri="{FF2B5EF4-FFF2-40B4-BE49-F238E27FC236}">
                <a16:creationId xmlns:a16="http://schemas.microsoft.com/office/drawing/2014/main" id="{C9D62429-7C14-505E-A127-14885C9D3FF4}"/>
              </a:ext>
            </a:extLst>
          </p:cNvPr>
          <p:cNvSpPr/>
          <p:nvPr/>
        </p:nvSpPr>
        <p:spPr>
          <a:xfrm flipV="1">
            <a:off x="6095999" y="3443088"/>
            <a:ext cx="0" cy="972454"/>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24" name="AutoShape 25">
            <a:extLst>
              <a:ext uri="{FF2B5EF4-FFF2-40B4-BE49-F238E27FC236}">
                <a16:creationId xmlns:a16="http://schemas.microsoft.com/office/drawing/2014/main" id="{2FDA7C3A-1CA3-710B-60E1-D95F9D77DFD3}"/>
              </a:ext>
            </a:extLst>
          </p:cNvPr>
          <p:cNvSpPr/>
          <p:nvPr/>
        </p:nvSpPr>
        <p:spPr>
          <a:xfrm>
            <a:off x="2621916" y="4975848"/>
            <a:ext cx="2376563" cy="0"/>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25" name="AutoShape 26">
            <a:extLst>
              <a:ext uri="{FF2B5EF4-FFF2-40B4-BE49-F238E27FC236}">
                <a16:creationId xmlns:a16="http://schemas.microsoft.com/office/drawing/2014/main" id="{2D074B5F-152F-4081-0F72-554EF60AE166}"/>
              </a:ext>
            </a:extLst>
          </p:cNvPr>
          <p:cNvSpPr/>
          <p:nvPr/>
        </p:nvSpPr>
        <p:spPr>
          <a:xfrm flipH="1">
            <a:off x="7193518" y="4975848"/>
            <a:ext cx="2097323" cy="0"/>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26" name="TextBox 27">
            <a:extLst>
              <a:ext uri="{FF2B5EF4-FFF2-40B4-BE49-F238E27FC236}">
                <a16:creationId xmlns:a16="http://schemas.microsoft.com/office/drawing/2014/main" id="{B017D07D-4E10-A2F8-15AF-810B17536418}"/>
              </a:ext>
            </a:extLst>
          </p:cNvPr>
          <p:cNvSpPr txBox="1"/>
          <p:nvPr/>
        </p:nvSpPr>
        <p:spPr>
          <a:xfrm rot="20083452">
            <a:off x="1816207" y="2948280"/>
            <a:ext cx="2389882" cy="547842"/>
          </a:xfrm>
          <a:prstGeom prst="rect">
            <a:avLst/>
          </a:prstGeom>
        </p:spPr>
        <p:txBody>
          <a:bodyPr lIns="0" tIns="0" rIns="0" bIns="0" rtlCol="0" anchor="t">
            <a:spAutoFit/>
          </a:bodyPr>
          <a:lstStyle/>
          <a:p>
            <a:pPr algn="ctr">
              <a:lnSpc>
                <a:spcPts val="2239"/>
              </a:lnSpc>
            </a:pPr>
            <a:r>
              <a:rPr lang="en-US" sz="1600" b="1">
                <a:solidFill>
                  <a:srgbClr val="230A50"/>
                </a:solidFill>
                <a:latin typeface="Poppins Bold"/>
                <a:ea typeface="Poppins Bold"/>
                <a:cs typeface="Poppins Bold"/>
                <a:sym typeface="Poppins Bold"/>
              </a:rPr>
              <a:t>Objetivo del usuario completado por el agente</a:t>
            </a:r>
          </a:p>
        </p:txBody>
      </p:sp>
      <p:sp>
        <p:nvSpPr>
          <p:cNvPr id="27" name="TextBox 28">
            <a:extLst>
              <a:ext uri="{FF2B5EF4-FFF2-40B4-BE49-F238E27FC236}">
                <a16:creationId xmlns:a16="http://schemas.microsoft.com/office/drawing/2014/main" id="{3273C79C-6AB7-4558-5D94-530563F5ADE6}"/>
              </a:ext>
            </a:extLst>
          </p:cNvPr>
          <p:cNvSpPr txBox="1"/>
          <p:nvPr/>
        </p:nvSpPr>
        <p:spPr>
          <a:xfrm>
            <a:off x="2454620" y="4279899"/>
            <a:ext cx="2591088" cy="547842"/>
          </a:xfrm>
          <a:prstGeom prst="rect">
            <a:avLst/>
          </a:prstGeom>
        </p:spPr>
        <p:txBody>
          <a:bodyPr wrap="square" lIns="0" tIns="0" rIns="0" bIns="0" rtlCol="0" anchor="t">
            <a:spAutoFit/>
          </a:bodyPr>
          <a:lstStyle/>
          <a:p>
            <a:pPr algn="ctr">
              <a:lnSpc>
                <a:spcPts val="2239"/>
              </a:lnSpc>
            </a:pPr>
            <a:r>
              <a:rPr lang="en-US" sz="1600" b="1">
                <a:solidFill>
                  <a:srgbClr val="230A50"/>
                </a:solidFill>
                <a:latin typeface="Poppins Bold"/>
                <a:ea typeface="Poppins Bold"/>
                <a:cs typeface="Poppins Bold"/>
                <a:sym typeface="Poppins Bold"/>
              </a:rPr>
              <a:t>Respuesta enviada</a:t>
            </a:r>
          </a:p>
          <a:p>
            <a:pPr algn="ctr">
              <a:lnSpc>
                <a:spcPts val="2239"/>
              </a:lnSpc>
            </a:pPr>
            <a:r>
              <a:rPr lang="en-US" sz="1600" b="1">
                <a:solidFill>
                  <a:srgbClr val="230A50"/>
                </a:solidFill>
                <a:latin typeface="Poppins Bold"/>
                <a:ea typeface="Poppins Bold"/>
                <a:cs typeface="Poppins Bold"/>
                <a:sym typeface="Poppins Bold"/>
              </a:rPr>
              <a:t>para el agente de usuario</a:t>
            </a:r>
          </a:p>
        </p:txBody>
      </p:sp>
      <p:sp>
        <p:nvSpPr>
          <p:cNvPr id="28" name="TextBox 29">
            <a:extLst>
              <a:ext uri="{FF2B5EF4-FFF2-40B4-BE49-F238E27FC236}">
                <a16:creationId xmlns:a16="http://schemas.microsoft.com/office/drawing/2014/main" id="{0AE02DE8-409D-A3B4-988B-456A2D97CC48}"/>
              </a:ext>
            </a:extLst>
          </p:cNvPr>
          <p:cNvSpPr txBox="1"/>
          <p:nvPr/>
        </p:nvSpPr>
        <p:spPr>
          <a:xfrm>
            <a:off x="7211288" y="4279899"/>
            <a:ext cx="2097323" cy="547842"/>
          </a:xfrm>
          <a:prstGeom prst="rect">
            <a:avLst/>
          </a:prstGeom>
        </p:spPr>
        <p:txBody>
          <a:bodyPr wrap="square" lIns="0" tIns="0" rIns="0" bIns="0" rtlCol="0" anchor="t">
            <a:spAutoFit/>
          </a:bodyPr>
          <a:lstStyle/>
          <a:p>
            <a:pPr algn="ctr">
              <a:lnSpc>
                <a:spcPts val="2239"/>
              </a:lnSpc>
            </a:pPr>
            <a:r>
              <a:rPr lang="en-US" sz="1600" b="1">
                <a:solidFill>
                  <a:srgbClr val="230A50"/>
                </a:solidFill>
                <a:latin typeface="Poppins Bold"/>
                <a:ea typeface="Poppins Bold"/>
                <a:cs typeface="Poppins Bold"/>
                <a:sym typeface="Poppins Bold"/>
              </a:rPr>
              <a:t>La tarea es</a:t>
            </a:r>
          </a:p>
          <a:p>
            <a:pPr algn="ctr">
              <a:lnSpc>
                <a:spcPts val="2239"/>
              </a:lnSpc>
            </a:pPr>
            <a:r>
              <a:rPr lang="en-US" sz="1600" b="1">
                <a:solidFill>
                  <a:srgbClr val="230A50"/>
                </a:solidFill>
                <a:latin typeface="Poppins Bold"/>
                <a:ea typeface="Poppins Bold"/>
                <a:cs typeface="Poppins Bold"/>
                <a:sym typeface="Poppins Bold"/>
              </a:rPr>
              <a:t>completa o continua</a:t>
            </a:r>
          </a:p>
        </p:txBody>
      </p:sp>
    </p:spTree>
    <p:extLst>
      <p:ext uri="{BB962C8B-B14F-4D97-AF65-F5344CB8AC3E}">
        <p14:creationId xmlns:p14="http://schemas.microsoft.com/office/powerpoint/2010/main" val="155470556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0D8D79-920F-BB8B-88E0-1F424171B65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Evaluación de agentes de IA</a:t>
            </a:r>
          </a:p>
        </p:txBody>
      </p:sp>
      <p:sp>
        <p:nvSpPr>
          <p:cNvPr id="5" name="Rounded Rectangle 4">
            <a:extLst>
              <a:ext uri="{FF2B5EF4-FFF2-40B4-BE49-F238E27FC236}">
                <a16:creationId xmlns:a16="http://schemas.microsoft.com/office/drawing/2014/main" id="{B74E5109-BA95-6BC3-8655-8F3BE4CE8D76}"/>
              </a:ext>
            </a:extLst>
          </p:cNvPr>
          <p:cNvSpPr/>
          <p:nvPr/>
        </p:nvSpPr>
        <p:spPr bwMode="auto">
          <a:xfrm>
            <a:off x="4391378" y="1274032"/>
            <a:ext cx="3939822" cy="97245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err="1">
                <a:solidFill>
                  <a:srgbClr val="FFFFFF"/>
                </a:solidFill>
                <a:ea typeface="Segoe UI" pitchFamily="34" charset="0"/>
                <a:cs typeface="Segoe UI" pitchFamily="34" charset="0"/>
              </a:rPr>
              <a:t>Pregunta de usuario</a:t>
            </a:r>
          </a:p>
          <a:p>
            <a:pPr algn="l" defTabSz="932472" fontAlgn="base">
              <a:spcBef>
                <a:spcPct val="0"/>
              </a:spcBef>
              <a:spcAft>
                <a:spcPct val="0"/>
              </a:spcAft>
            </a:pPr>
            <a:r>
              <a:rPr lang="en-US" sz="2000" dirty="0" err="1">
                <a:solidFill>
                  <a:srgbClr val="FFFFFF"/>
                </a:solidFill>
                <a:ea typeface="Segoe UI" pitchFamily="34" charset="0"/>
                <a:cs typeface="Segoe UI" pitchFamily="34" charset="0"/>
              </a:rPr>
              <a:t>"¿El tiempo para mañana?"</a:t>
            </a:r>
          </a:p>
        </p:txBody>
      </p:sp>
      <p:sp>
        <p:nvSpPr>
          <p:cNvPr id="6" name="Rounded Rectangle 5">
            <a:extLst>
              <a:ext uri="{FF2B5EF4-FFF2-40B4-BE49-F238E27FC236}">
                <a16:creationId xmlns:a16="http://schemas.microsoft.com/office/drawing/2014/main" id="{D07536E5-CCBE-8C74-FF5E-7F9929179AE6}"/>
              </a:ext>
            </a:extLst>
          </p:cNvPr>
          <p:cNvSpPr/>
          <p:nvPr/>
        </p:nvSpPr>
        <p:spPr bwMode="auto">
          <a:xfrm>
            <a:off x="603956" y="2455329"/>
            <a:ext cx="3460044" cy="13038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err="1">
                <a:solidFill>
                  <a:srgbClr val="FFFFFF"/>
                </a:solidFill>
                <a:ea typeface="Segoe UI" pitchFamily="34" charset="0"/>
                <a:cs typeface="Segoe UI" pitchFamily="34" charset="0"/>
              </a:rPr>
              <a:t>Resolución de intención</a:t>
            </a:r>
          </a:p>
          <a:p>
            <a:pPr algn="l" defTabSz="932472" fontAlgn="base">
              <a:spcBef>
                <a:spcPct val="0"/>
              </a:spcBef>
              <a:spcAft>
                <a:spcPct val="0"/>
              </a:spcAft>
            </a:pPr>
            <a:r>
              <a:rPr lang="en-US" dirty="0" err="1">
                <a:solidFill>
                  <a:srgbClr val="FFFFFF"/>
                </a:solidFill>
                <a:ea typeface="Segoe UI" pitchFamily="34" charset="0"/>
                <a:cs typeface="Segoe UI" pitchFamily="34" charset="0"/>
              </a:rPr>
              <a:t>El usuario desea saber el clima local para su ubicación.</a:t>
            </a:r>
          </a:p>
        </p:txBody>
      </p:sp>
      <p:sp>
        <p:nvSpPr>
          <p:cNvPr id="7" name="Rounded Rectangle 6">
            <a:extLst>
              <a:ext uri="{FF2B5EF4-FFF2-40B4-BE49-F238E27FC236}">
                <a16:creationId xmlns:a16="http://schemas.microsoft.com/office/drawing/2014/main" id="{C5135985-1810-A235-1BFE-E9AB934C3574}"/>
              </a:ext>
            </a:extLst>
          </p:cNvPr>
          <p:cNvSpPr/>
          <p:nvPr/>
        </p:nvSpPr>
        <p:spPr bwMode="auto">
          <a:xfrm>
            <a:off x="4667958" y="2455329"/>
            <a:ext cx="3324574" cy="12756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dirty="0" err="1">
                <a:solidFill>
                  <a:srgbClr val="FFFFFF"/>
                </a:solidFill>
                <a:ea typeface="Segoe UI" pitchFamily="34" charset="0"/>
                <a:cs typeface="Segoe UI" pitchFamily="34" charset="0"/>
              </a:rPr>
              <a:t>Llamadas de herramientas</a:t>
            </a:r>
          </a:p>
          <a:p>
            <a:pPr algn="l" defTabSz="932472" fontAlgn="base">
              <a:spcBef>
                <a:spcPct val="0"/>
              </a:spcBef>
              <a:spcAft>
                <a:spcPct val="0"/>
              </a:spcAft>
            </a:pPr>
            <a:r>
              <a:rPr lang="en-US" dirty="0" err="1">
                <a:solidFill>
                  <a:srgbClr val="FFFFFF"/>
                </a:solidFill>
                <a:ea typeface="Segoe UI" pitchFamily="34" charset="0"/>
                <a:cs typeface="Segoe UI" pitchFamily="34" charset="0"/>
              </a:rPr>
              <a:t>Llamar API de ubicación</a:t>
            </a:r>
          </a:p>
          <a:p>
            <a:pPr algn="l" defTabSz="932472" fontAlgn="base">
              <a:spcBef>
                <a:spcPct val="0"/>
              </a:spcBef>
              <a:spcAft>
                <a:spcPct val="0"/>
              </a:spcAft>
            </a:pPr>
            <a:r>
              <a:rPr lang="en-US" dirty="0" err="1">
                <a:solidFill>
                  <a:srgbClr val="FFFFFF"/>
                </a:solidFill>
                <a:ea typeface="Segoe UI" pitchFamily="34" charset="0"/>
                <a:cs typeface="Segoe UI" pitchFamily="34" charset="0"/>
              </a:rPr>
              <a:t>Llamar API de clima</a:t>
            </a:r>
          </a:p>
        </p:txBody>
      </p:sp>
      <p:sp>
        <p:nvSpPr>
          <p:cNvPr id="8" name="Rounded Rectangle 7">
            <a:extLst>
              <a:ext uri="{FF2B5EF4-FFF2-40B4-BE49-F238E27FC236}">
                <a16:creationId xmlns:a16="http://schemas.microsoft.com/office/drawing/2014/main" id="{E8C66132-4839-E812-3603-32C8B35EF892}"/>
              </a:ext>
            </a:extLst>
          </p:cNvPr>
          <p:cNvSpPr/>
          <p:nvPr/>
        </p:nvSpPr>
        <p:spPr bwMode="auto">
          <a:xfrm>
            <a:off x="8596489" y="2455329"/>
            <a:ext cx="3460044" cy="12756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err="1">
                <a:solidFill>
                  <a:srgbClr val="FFFFFF"/>
                </a:solidFill>
                <a:ea typeface="Segoe UI" pitchFamily="34" charset="0"/>
                <a:cs typeface="Segoe UI" pitchFamily="34" charset="0"/>
              </a:rPr>
              <a:t>Respuesta final</a:t>
            </a:r>
          </a:p>
          <a:p>
            <a:pPr algn="l" defTabSz="932472" fontAlgn="base">
              <a:spcBef>
                <a:spcPct val="0"/>
              </a:spcBef>
              <a:spcAft>
                <a:spcPct val="0"/>
              </a:spcAft>
            </a:pPr>
            <a:r>
              <a:rPr lang="en-US" sz="2000" dirty="0" err="1">
                <a:solidFill>
                  <a:srgbClr val="FFFFFF"/>
                </a:solidFill>
                <a:ea typeface="Segoe UI" pitchFamily="34" charset="0"/>
                <a:cs typeface="Segoe UI" pitchFamily="34" charset="0"/>
              </a:rPr>
              <a:t>"La temperatura será de 30 grados. La lluvia..."</a:t>
            </a:r>
          </a:p>
        </p:txBody>
      </p:sp>
      <p:sp>
        <p:nvSpPr>
          <p:cNvPr id="9" name="AutoShape 22">
            <a:extLst>
              <a:ext uri="{FF2B5EF4-FFF2-40B4-BE49-F238E27FC236}">
                <a16:creationId xmlns:a16="http://schemas.microsoft.com/office/drawing/2014/main" id="{AE893489-03D5-F04E-A3BE-6AEA165BB2AC}"/>
              </a:ext>
            </a:extLst>
          </p:cNvPr>
          <p:cNvSpPr/>
          <p:nvPr/>
        </p:nvSpPr>
        <p:spPr>
          <a:xfrm flipH="1">
            <a:off x="2156177" y="1752609"/>
            <a:ext cx="2235199" cy="630952"/>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10" name="AutoShape 22">
            <a:extLst>
              <a:ext uri="{FF2B5EF4-FFF2-40B4-BE49-F238E27FC236}">
                <a16:creationId xmlns:a16="http://schemas.microsoft.com/office/drawing/2014/main" id="{599FFA6C-649E-B5E8-0C6E-F5386A9FFCD7}"/>
              </a:ext>
            </a:extLst>
          </p:cNvPr>
          <p:cNvSpPr/>
          <p:nvPr/>
        </p:nvSpPr>
        <p:spPr>
          <a:xfrm flipV="1">
            <a:off x="4064000" y="3217327"/>
            <a:ext cx="603958" cy="8467"/>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11" name="AutoShape 22">
            <a:extLst>
              <a:ext uri="{FF2B5EF4-FFF2-40B4-BE49-F238E27FC236}">
                <a16:creationId xmlns:a16="http://schemas.microsoft.com/office/drawing/2014/main" id="{99827FA1-1441-2A54-F330-6C8211DED484}"/>
              </a:ext>
            </a:extLst>
          </p:cNvPr>
          <p:cNvSpPr/>
          <p:nvPr/>
        </p:nvSpPr>
        <p:spPr>
          <a:xfrm flipV="1">
            <a:off x="7992531" y="3208860"/>
            <a:ext cx="603958" cy="8467"/>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12" name="AutoShape 22">
            <a:extLst>
              <a:ext uri="{FF2B5EF4-FFF2-40B4-BE49-F238E27FC236}">
                <a16:creationId xmlns:a16="http://schemas.microsoft.com/office/drawing/2014/main" id="{CFE29CD6-28C1-8741-89D1-E032F0CDF29E}"/>
              </a:ext>
            </a:extLst>
          </p:cNvPr>
          <p:cNvSpPr/>
          <p:nvPr/>
        </p:nvSpPr>
        <p:spPr>
          <a:xfrm flipH="1" flipV="1">
            <a:off x="8331198" y="1722385"/>
            <a:ext cx="2032001" cy="661176"/>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13" name="Rounded Rectangle 12">
            <a:extLst>
              <a:ext uri="{FF2B5EF4-FFF2-40B4-BE49-F238E27FC236}">
                <a16:creationId xmlns:a16="http://schemas.microsoft.com/office/drawing/2014/main" id="{29C33D0E-6772-43ED-77E3-29F507FF3751}"/>
              </a:ext>
            </a:extLst>
          </p:cNvPr>
          <p:cNvSpPr/>
          <p:nvPr/>
        </p:nvSpPr>
        <p:spPr bwMode="auto">
          <a:xfrm>
            <a:off x="603956" y="3928514"/>
            <a:ext cx="3657802" cy="872076"/>
          </a:xfrm>
          <a:prstGeom prst="roundRect">
            <a:avLst/>
          </a:prstGeom>
          <a:no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dirty="0" err="1">
                <a:solidFill>
                  <a:schemeClr val="tx1"/>
                </a:solidFill>
                <a:ea typeface="Segoe UI" pitchFamily="34" charset="0"/>
                <a:cs typeface="Segoe UI" pitchFamily="34" charset="0"/>
              </a:rPr>
              <a:t>Identificación de intención del usuario</a:t>
            </a:r>
          </a:p>
          <a:p>
            <a:pPr algn="l" defTabSz="932472" fontAlgn="base">
              <a:spcBef>
                <a:spcPct val="0"/>
              </a:spcBef>
              <a:spcAft>
                <a:spcPct val="0"/>
              </a:spcAft>
            </a:pPr>
            <a:r>
              <a:rPr lang="en-US" sz="1500" dirty="0" err="1">
                <a:solidFill>
                  <a:schemeClr val="tx1"/>
                </a:solidFill>
                <a:ea typeface="Segoe UI" pitchFamily="34" charset="0"/>
                <a:cs typeface="Segoe UI" pitchFamily="34" charset="0"/>
              </a:rPr>
              <a:t>Aclaración de la ambigüedad</a:t>
            </a:r>
          </a:p>
        </p:txBody>
      </p:sp>
      <p:sp>
        <p:nvSpPr>
          <p:cNvPr id="14" name="Rounded Rectangle 13">
            <a:extLst>
              <a:ext uri="{FF2B5EF4-FFF2-40B4-BE49-F238E27FC236}">
                <a16:creationId xmlns:a16="http://schemas.microsoft.com/office/drawing/2014/main" id="{70A536B7-C8B8-069A-F303-432E6F6B61ED}"/>
              </a:ext>
            </a:extLst>
          </p:cNvPr>
          <p:cNvSpPr/>
          <p:nvPr/>
        </p:nvSpPr>
        <p:spPr bwMode="auto">
          <a:xfrm>
            <a:off x="4359023" y="3936981"/>
            <a:ext cx="4047066" cy="872076"/>
          </a:xfrm>
          <a:prstGeom prst="roundRect">
            <a:avLst/>
          </a:prstGeom>
          <a:no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err="1">
                <a:solidFill>
                  <a:schemeClr val="tx1"/>
                </a:solidFill>
                <a:ea typeface="Segoe UI" pitchFamily="34" charset="0"/>
                <a:cs typeface="Segoe UI" pitchFamily="34" charset="0"/>
              </a:rPr>
              <a:t>Selección correcta de llamada de herramienta</a:t>
            </a:r>
          </a:p>
          <a:p>
            <a:pPr algn="l" defTabSz="932472" fontAlgn="base">
              <a:spcBef>
                <a:spcPct val="0"/>
              </a:spcBef>
              <a:spcAft>
                <a:spcPct val="0"/>
              </a:spcAft>
            </a:pPr>
            <a:r>
              <a:rPr lang="en-US" sz="1400" dirty="0" err="1">
                <a:solidFill>
                  <a:schemeClr val="tx1"/>
                </a:solidFill>
                <a:ea typeface="Segoe UI" pitchFamily="34" charset="0"/>
                <a:cs typeface="Segoe UI" pitchFamily="34" charset="0"/>
              </a:rPr>
              <a:t>Extracción correcta de parámetros</a:t>
            </a:r>
          </a:p>
        </p:txBody>
      </p:sp>
      <p:sp>
        <p:nvSpPr>
          <p:cNvPr id="15" name="Rounded Rectangle 14">
            <a:extLst>
              <a:ext uri="{FF2B5EF4-FFF2-40B4-BE49-F238E27FC236}">
                <a16:creationId xmlns:a16="http://schemas.microsoft.com/office/drawing/2014/main" id="{8E545BF2-7EBD-D483-9902-D909F660A9AB}"/>
              </a:ext>
            </a:extLst>
          </p:cNvPr>
          <p:cNvSpPr/>
          <p:nvPr/>
        </p:nvSpPr>
        <p:spPr bwMode="auto">
          <a:xfrm>
            <a:off x="8511822" y="3928514"/>
            <a:ext cx="3460044" cy="897478"/>
          </a:xfrm>
          <a:prstGeom prst="roundRect">
            <a:avLst/>
          </a:prstGeom>
          <a:no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dirty="0" err="1">
                <a:solidFill>
                  <a:schemeClr val="tx1"/>
                </a:solidFill>
                <a:ea typeface="Segoe UI" pitchFamily="34" charset="0"/>
                <a:cs typeface="Segoe UI" pitchFamily="34" charset="0"/>
              </a:rPr>
              <a:t>Adherencia a la tarea</a:t>
            </a:r>
          </a:p>
          <a:p>
            <a:pPr algn="l" defTabSz="932472" fontAlgn="base">
              <a:spcBef>
                <a:spcPct val="0"/>
              </a:spcBef>
              <a:spcAft>
                <a:spcPct val="0"/>
              </a:spcAft>
            </a:pPr>
            <a:r>
              <a:rPr lang="en-US" sz="1500" dirty="0" err="1">
                <a:solidFill>
                  <a:schemeClr val="tx1"/>
                </a:solidFill>
                <a:ea typeface="Segoe UI" pitchFamily="34" charset="0"/>
                <a:cs typeface="Segoe UI" pitchFamily="34" charset="0"/>
              </a:rPr>
              <a:t>Integridad de la respuesta</a:t>
            </a:r>
          </a:p>
        </p:txBody>
      </p:sp>
      <p:sp>
        <p:nvSpPr>
          <p:cNvPr id="16" name="Rounded Rectangle 15">
            <a:extLst>
              <a:ext uri="{FF2B5EF4-FFF2-40B4-BE49-F238E27FC236}">
                <a16:creationId xmlns:a16="http://schemas.microsoft.com/office/drawing/2014/main" id="{22D6ECF5-B01C-F256-A0A4-E7F0DDF7A8A3}"/>
              </a:ext>
            </a:extLst>
          </p:cNvPr>
          <p:cNvSpPr/>
          <p:nvPr/>
        </p:nvSpPr>
        <p:spPr bwMode="auto">
          <a:xfrm>
            <a:off x="603955" y="4995336"/>
            <a:ext cx="11367911" cy="1253054"/>
          </a:xfrm>
          <a:prstGeom prst="roundRect">
            <a:avLst/>
          </a:prstGeom>
          <a:no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900" b="1" dirty="0" err="1">
                <a:solidFill>
                  <a:schemeClr val="tx1"/>
                </a:solidFill>
                <a:ea typeface="Segoe UI" pitchFamily="34" charset="0"/>
                <a:cs typeface="Segoe UI" pitchFamily="34" charset="0"/>
              </a:rPr>
              <a:t>Evaluar la calidad y la seguridad </a:t>
            </a:r>
            <a:r>
              <a:rPr lang="en-US" sz="1900" dirty="0" err="1">
                <a:solidFill>
                  <a:schemeClr val="tx1"/>
                </a:solidFill>
                <a:ea typeface="Segoe UI" pitchFamily="34" charset="0"/>
                <a:cs typeface="Segoe UI" pitchFamily="34" charset="0"/>
              </a:rPr>
              <a:t>durante las interacciones de los agentes, según corresponda</a:t>
            </a:r>
          </a:p>
          <a:p>
            <a:pPr marL="342900" indent="-342900" algn="l" defTabSz="932472" fontAlgn="base">
              <a:spcBef>
                <a:spcPct val="0"/>
              </a:spcBef>
              <a:spcAft>
                <a:spcPct val="0"/>
              </a:spcAft>
              <a:buFont typeface="Arial" panose="020B0604020202020204" pitchFamily="34" charset="0"/>
              <a:buChar char="•"/>
            </a:pPr>
            <a:r>
              <a:rPr lang="en-US" sz="1900" dirty="0" err="1">
                <a:solidFill>
                  <a:schemeClr val="tx1"/>
                </a:solidFill>
                <a:ea typeface="Segoe UI" pitchFamily="34" charset="0"/>
                <a:cs typeface="Segoe UI" pitchFamily="34" charset="0"/>
              </a:rPr>
              <a:t>Calidad RAG: Justificación/Relevancia/Recuperación</a:t>
            </a:r>
          </a:p>
          <a:p>
            <a:pPr marL="342900" indent="-342900" algn="l" defTabSz="932472" fontAlgn="base">
              <a:spcBef>
                <a:spcPct val="0"/>
              </a:spcBef>
              <a:spcAft>
                <a:spcPct val="0"/>
              </a:spcAft>
              <a:buFont typeface="Arial" panose="020B0604020202020204" pitchFamily="34" charset="0"/>
              <a:buChar char="•"/>
            </a:pPr>
            <a:r>
              <a:rPr lang="en-US" sz="1900" dirty="0" err="1">
                <a:solidFill>
                  <a:schemeClr val="tx1"/>
                </a:solidFill>
                <a:ea typeface="Segoe UI" pitchFamily="34" charset="0"/>
                <a:cs typeface="Segoe UI" pitchFamily="34" charset="0"/>
              </a:rPr>
              <a:t>Riesgos y seguridad: vulnerabilidades de jailbreak/código/atributos no comprobados</a:t>
            </a:r>
          </a:p>
        </p:txBody>
      </p:sp>
      <p:sp>
        <p:nvSpPr>
          <p:cNvPr id="17" name="TextBox 16">
            <a:extLst>
              <a:ext uri="{FF2B5EF4-FFF2-40B4-BE49-F238E27FC236}">
                <a16:creationId xmlns:a16="http://schemas.microsoft.com/office/drawing/2014/main" id="{5229597B-48EA-B5FA-2AB4-F2F163329CB6}"/>
              </a:ext>
            </a:extLst>
          </p:cNvPr>
          <p:cNvSpPr txBox="1"/>
          <p:nvPr/>
        </p:nvSpPr>
        <p:spPr>
          <a:xfrm rot="16200000">
            <a:off x="-739415" y="4779892"/>
            <a:ext cx="2150519" cy="430887"/>
          </a:xfrm>
          <a:prstGeom prst="rect">
            <a:avLst/>
          </a:prstGeom>
          <a:noFill/>
        </p:spPr>
        <p:txBody>
          <a:bodyPr wrap="square">
            <a:spAutoFit/>
          </a:bodyPr>
          <a:lstStyle/>
          <a:p>
            <a:r>
              <a:rPr lang="en-US" sz="2200" b="1" dirty="0" err="1">
                <a:solidFill>
                  <a:schemeClr val="tx1"/>
                </a:solidFill>
                <a:ea typeface="Segoe UI" pitchFamily="34" charset="0"/>
                <a:cs typeface="Segoe UI" pitchFamily="34" charset="0"/>
              </a:rPr>
              <a:t>EVALUACIÓN</a:t>
            </a:r>
            <a:endParaRPr lang="en-US" sz="2200"/>
          </a:p>
        </p:txBody>
      </p:sp>
      <p:sp>
        <p:nvSpPr>
          <p:cNvPr id="18" name="TextBox 17">
            <a:extLst>
              <a:ext uri="{FF2B5EF4-FFF2-40B4-BE49-F238E27FC236}">
                <a16:creationId xmlns:a16="http://schemas.microsoft.com/office/drawing/2014/main" id="{4763D2E7-E39B-95AD-B856-3666D4652144}"/>
              </a:ext>
            </a:extLst>
          </p:cNvPr>
          <p:cNvSpPr txBox="1"/>
          <p:nvPr/>
        </p:nvSpPr>
        <p:spPr>
          <a:xfrm>
            <a:off x="603955" y="6385466"/>
            <a:ext cx="9451622" cy="369332"/>
          </a:xfrm>
          <a:prstGeom prst="rect">
            <a:avLst/>
          </a:prstGeom>
          <a:noFill/>
        </p:spPr>
        <p:txBody>
          <a:bodyPr wrap="square">
            <a:spAutoFit/>
          </a:bodyPr>
          <a:lstStyle/>
          <a:p>
            <a:r>
              <a:rPr lang="en-US">
                <a:hlinkClick r:id="rId2"/>
              </a:rPr>
              <a:t>https://learn.microsoft.com/azure/ai-foundry/how-to/develop/agent-evaluate-sdk</a:t>
            </a:r>
            <a:endParaRPr lang="en-US"/>
          </a:p>
        </p:txBody>
      </p:sp>
    </p:spTree>
    <p:extLst>
      <p:ext uri="{BB962C8B-B14F-4D97-AF65-F5344CB8AC3E}">
        <p14:creationId xmlns:p14="http://schemas.microsoft.com/office/powerpoint/2010/main" val="2804613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3F75B-8A0C-FC76-53A5-1DD52A9B2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E987CB-E137-9698-7C7E-0C84464961DC}"/>
              </a:ext>
            </a:extLst>
          </p:cNvPr>
          <p:cNvSpPr>
            <a:spLocks noGrp="1"/>
          </p:cNvSpPr>
          <p:nvPr>
            <p:ph type="title"/>
          </p:nvPr>
        </p:nvSpPr>
        <p:spPr>
          <a:xfrm>
            <a:off x="0" y="2131375"/>
            <a:ext cx="10512063" cy="1495794"/>
          </a:xfrm>
        </p:spPr>
        <p:txBody>
          <a:bodyPr/>
          <a:lstStyle/>
          <a:p>
            <a:pPr algn="ctr"/>
            <a:r>
              <a:rPr lang="en-US" sz="5400" dirty="0">
                <a:solidFill>
                  <a:srgbClr val="000000"/>
                </a:solidFill>
              </a:rPr>
              <a:t>Consejos para crear</a:t>
            </a:r>
            <a:br>
              <a:rPr lang="en-US" sz="5400" dirty="0">
                <a:solidFill>
                  <a:srgbClr val="000000"/>
                </a:solidFill>
              </a:rPr>
            </a:br>
            <a:r>
              <a:rPr lang="en-US" sz="5400" dirty="0">
                <a:solidFill>
                  <a:srgbClr val="000000"/>
                </a:solidFill>
              </a:rPr>
              <a:t>agentes de IA</a:t>
            </a:r>
          </a:p>
        </p:txBody>
      </p:sp>
    </p:spTree>
    <p:extLst>
      <p:ext uri="{BB962C8B-B14F-4D97-AF65-F5344CB8AC3E}">
        <p14:creationId xmlns:p14="http://schemas.microsoft.com/office/powerpoint/2010/main" val="223859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42B1-5AE1-D531-655A-F8A36BEAB75A}"/>
              </a:ext>
            </a:extLst>
          </p:cNvPr>
          <p:cNvSpPr>
            <a:spLocks noGrp="1"/>
          </p:cNvSpPr>
          <p:nvPr>
            <p:ph type="title"/>
          </p:nvPr>
        </p:nvSpPr>
        <p:spPr/>
        <p:txBody>
          <a:bodyPr/>
          <a:lstStyle/>
          <a:p>
            <a:r>
              <a:rPr lang="en-US" sz="3600" dirty="0"/>
              <a:t>¡Es muy divertido!</a:t>
            </a:r>
            <a:endParaRPr lang="en-US"/>
          </a:p>
        </p:txBody>
      </p:sp>
      <p:pic>
        <p:nvPicPr>
          <p:cNvPr id="1026" name="Picture 2" descr="Free Children Win photo and picture">
            <a:extLst>
              <a:ext uri="{FF2B5EF4-FFF2-40B4-BE49-F238E27FC236}">
                <a16:creationId xmlns:a16="http://schemas.microsoft.com/office/drawing/2014/main" id="{B58D6A1A-0934-5E1C-0F14-C3811DA64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317811"/>
            <a:ext cx="7305133" cy="4867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4062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8AB6-CBFB-C849-7324-A212C7F4B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EA26E-8EAF-6D17-F385-9FEA3A5B0BE8}"/>
              </a:ext>
            </a:extLst>
          </p:cNvPr>
          <p:cNvSpPr>
            <a:spLocks noGrp="1"/>
          </p:cNvSpPr>
          <p:nvPr>
            <p:ph type="title"/>
          </p:nvPr>
        </p:nvSpPr>
        <p:spPr/>
        <p:txBody>
          <a:bodyPr/>
          <a:lstStyle/>
          <a:p>
            <a:r>
              <a:rPr lang="en-SE" sz="3600" dirty="0"/>
              <a:t>¡Pero puede ser muy difícil!</a:t>
            </a:r>
            <a:endParaRPr lang="en-US"/>
          </a:p>
        </p:txBody>
      </p:sp>
      <p:sp>
        <p:nvSpPr>
          <p:cNvPr id="3" name="TextBox 2">
            <a:extLst>
              <a:ext uri="{FF2B5EF4-FFF2-40B4-BE49-F238E27FC236}">
                <a16:creationId xmlns:a16="http://schemas.microsoft.com/office/drawing/2014/main" id="{D63735F0-71F9-7696-34E1-295E8074D21F}"/>
              </a:ext>
            </a:extLst>
          </p:cNvPr>
          <p:cNvSpPr txBox="1"/>
          <p:nvPr/>
        </p:nvSpPr>
        <p:spPr>
          <a:xfrm>
            <a:off x="588263" y="2005679"/>
            <a:ext cx="8360229" cy="2123658"/>
          </a:xfrm>
          <a:prstGeom prst="rect">
            <a:avLst/>
          </a:prstGeom>
          <a:noFill/>
        </p:spPr>
        <p:txBody>
          <a:bodyPr wrap="square">
            <a:spAutoFit/>
          </a:bodyPr>
          <a:lstStyle/>
          <a:p>
            <a:pPr lvl="0"/>
            <a:r>
              <a:rPr kumimoji="0" lang="en-US" sz="4400" u="none" strike="noStrike" kern="1200" cap="none" spc="0" normalizeH="0" baseline="0" noProof="0" dirty="0">
                <a:ln w="3175">
                  <a:noFill/>
                </a:ln>
                <a:solidFill>
                  <a:srgbClr val="000000"/>
                </a:solidFill>
                <a:effectLst/>
                <a:uLnTx/>
                <a:uFillTx/>
                <a:latin typeface="Segoe UI" panose="020B0502040204020203" pitchFamily="34" charset="0"/>
                <a:cs typeface="Segoe UI" panose="020B0502040204020203" pitchFamily="34" charset="0"/>
              </a:rPr>
              <a:t>“Si crees que estamos cerca</a:t>
            </a:r>
          </a:p>
          <a:p>
            <a:pPr lvl="0"/>
            <a:r>
              <a:rPr kumimoji="0" lang="en-US" sz="4400" u="none" strike="noStrike" kern="1200" cap="none" spc="0" normalizeH="0" baseline="0" noProof="0" dirty="0">
                <a:ln w="3175">
                  <a:noFill/>
                </a:ln>
                <a:solidFill>
                  <a:srgbClr val="000000"/>
                </a:solidFill>
                <a:effectLst/>
                <a:uLnTx/>
                <a:uFillTx/>
                <a:latin typeface="Segoe UI" panose="020B0502040204020203" pitchFamily="34" charset="0"/>
                <a:cs typeface="Segoe UI" panose="020B0502040204020203" pitchFamily="34" charset="0"/>
              </a:rPr>
              <a:t>de AGI, intenta construir uno</a:t>
            </a:r>
          </a:p>
          <a:p>
            <a:pPr lvl="0"/>
            <a:r>
              <a:rPr kumimoji="0" lang="en-US" sz="4400" u="none" strike="noStrike" kern="1200" cap="none" spc="0" normalizeH="0" baseline="0" noProof="0" dirty="0">
                <a:ln w="3175">
                  <a:noFill/>
                </a:ln>
                <a:solidFill>
                  <a:srgbClr val="000000"/>
                </a:solidFill>
                <a:effectLst/>
                <a:uLnTx/>
                <a:uFillTx/>
                <a:latin typeface="Segoe UI" panose="020B0502040204020203" pitchFamily="34" charset="0"/>
                <a:cs typeface="Segoe UI" panose="020B0502040204020203" pitchFamily="34" charset="0"/>
              </a:rPr>
              <a:t>Agente de IA”</a:t>
            </a:r>
          </a:p>
        </p:txBody>
      </p:sp>
      <p:sp>
        <p:nvSpPr>
          <p:cNvPr id="4" name="TextBox 3">
            <a:extLst>
              <a:ext uri="{FF2B5EF4-FFF2-40B4-BE49-F238E27FC236}">
                <a16:creationId xmlns:a16="http://schemas.microsoft.com/office/drawing/2014/main" id="{04456106-1032-E5EF-DB8E-8FA810A74128}"/>
              </a:ext>
            </a:extLst>
          </p:cNvPr>
          <p:cNvSpPr txBox="1"/>
          <p:nvPr/>
        </p:nvSpPr>
        <p:spPr>
          <a:xfrm>
            <a:off x="787089" y="4283220"/>
            <a:ext cx="6812280" cy="523220"/>
          </a:xfrm>
          <a:prstGeom prst="rect">
            <a:avLst/>
          </a:prstGeom>
          <a:noFill/>
        </p:spPr>
        <p:txBody>
          <a:bodyPr wrap="square">
            <a:spAutoFit/>
          </a:bodyPr>
          <a:lstStyle/>
          <a:p>
            <a:pPr lvl="0"/>
            <a:r>
              <a:rPr lang="en-US" sz="2800" dirty="0">
                <a:solidFill>
                  <a:srgbClr val="000000"/>
                </a:solidFill>
                <a:latin typeface="Segoe UI" panose="020B0502040204020203" pitchFamily="34" charset="0"/>
                <a:cs typeface="Segoe UI" panose="020B0502040204020203" pitchFamily="34" charset="0"/>
              </a:rPr>
              <a:t>- Alguien en Internet</a:t>
            </a:r>
          </a:p>
        </p:txBody>
      </p:sp>
    </p:spTree>
    <p:extLst>
      <p:ext uri="{BB962C8B-B14F-4D97-AF65-F5344CB8AC3E}">
        <p14:creationId xmlns:p14="http://schemas.microsoft.com/office/powerpoint/2010/main" val="193042225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7D2-C44A-37EC-0060-1EADCAFE6E65}"/>
              </a:ext>
            </a:extLst>
          </p:cNvPr>
          <p:cNvSpPr>
            <a:spLocks noGrp="1"/>
          </p:cNvSpPr>
          <p:nvPr>
            <p:ph type="title"/>
          </p:nvPr>
        </p:nvSpPr>
        <p:spPr/>
        <p:txBody>
          <a:bodyPr/>
          <a:lstStyle/>
          <a:p>
            <a:r>
              <a:rPr lang="en-SE" sz="3600" dirty="0"/>
              <a:t>¡No te rindas!</a:t>
            </a:r>
            <a:endParaRPr lang="en-US"/>
          </a:p>
        </p:txBody>
      </p:sp>
      <p:sp>
        <p:nvSpPr>
          <p:cNvPr id="3" name="Text Placeholder 2">
            <a:extLst>
              <a:ext uri="{FF2B5EF4-FFF2-40B4-BE49-F238E27FC236}">
                <a16:creationId xmlns:a16="http://schemas.microsoft.com/office/drawing/2014/main" id="{0F9C5EF5-EBC6-6D95-8F85-5E2B41007099}"/>
              </a:ext>
            </a:extLst>
          </p:cNvPr>
          <p:cNvSpPr>
            <a:spLocks noGrp="1"/>
          </p:cNvSpPr>
          <p:nvPr>
            <p:ph type="body" sz="quarter" idx="10"/>
          </p:nvPr>
        </p:nvSpPr>
        <p:spPr>
          <a:xfrm>
            <a:off x="586390" y="1434370"/>
            <a:ext cx="11799574" cy="4519442"/>
          </a:xfrm>
        </p:spPr>
        <p:txBody>
          <a:bodyPr/>
          <a:lstStyle/>
          <a:p>
            <a:pPr marL="742950" lvl="0" indent="-742950">
              <a:lnSpc>
                <a:spcPct val="200000"/>
              </a:lnSpc>
              <a:buAutoNum type="arabicPeriod"/>
            </a:pPr>
            <a:r>
              <a:rPr kumimoji="0" lang="en-US" sz="2800" u="none" strike="noStrike" kern="1200" cap="none" spc="0" normalizeH="0" baseline="0" noProof="0" dirty="0">
                <a:ln w="3175">
                  <a:noFill/>
                </a:ln>
                <a:solidFill>
                  <a:srgbClr val="000000"/>
                </a:solidFill>
                <a:effectLst/>
                <a:uLnTx/>
                <a:uFillTx/>
                <a:latin typeface="Segoe UI" panose="020B0502040204020203" pitchFamily="34" charset="0"/>
                <a:cs typeface="Segoe UI" panose="020B0502040204020203" pitchFamily="34" charset="0"/>
              </a:rPr>
              <a:t>Enumere las herramientas y conocimientos necesarios</a:t>
            </a:r>
          </a:p>
          <a:p>
            <a:pPr marL="742950" lvl="0" indent="-742950">
              <a:lnSpc>
                <a:spcPct val="200000"/>
              </a:lnSpc>
              <a:buAutoNum type="arabicPeriod"/>
            </a:pPr>
            <a:r>
              <a:rPr kumimoji="0" lang="en-US" sz="2800" u="none" strike="noStrike" kern="1200" cap="none" spc="0" normalizeH="0" baseline="0" noProof="0" dirty="0">
                <a:ln w="3175">
                  <a:noFill/>
                </a:ln>
                <a:solidFill>
                  <a:srgbClr val="000000"/>
                </a:solidFill>
                <a:effectLst/>
                <a:uLnTx/>
                <a:uFillTx/>
                <a:latin typeface="Segoe UI" panose="020B0502040204020203" pitchFamily="34" charset="0"/>
                <a:cs typeface="Segoe UI" panose="020B0502040204020203" pitchFamily="34" charset="0"/>
              </a:rPr>
              <a:t>Diagrama de flujo del agente</a:t>
            </a:r>
          </a:p>
          <a:p>
            <a:pPr marL="742950" lvl="0" indent="-742950">
              <a:lnSpc>
                <a:spcPct val="200000"/>
              </a:lnSpc>
              <a:buAutoNum type="arabicPeriod"/>
            </a:pPr>
            <a:r>
              <a:rPr kumimoji="0" lang="en-US" sz="2800" u="none" strike="noStrike" kern="1200" cap="none" spc="0" normalizeH="0" baseline="0" noProof="0" dirty="0">
                <a:ln w="3175">
                  <a:noFill/>
                </a:ln>
                <a:solidFill>
                  <a:srgbClr val="000000"/>
                </a:solidFill>
                <a:effectLst/>
                <a:uLnTx/>
                <a:uFillTx/>
                <a:latin typeface="Segoe UI" panose="020B0502040204020203" pitchFamily="34" charset="0"/>
                <a:cs typeface="Segoe UI" panose="020B0502040204020203" pitchFamily="34" charset="0"/>
              </a:rPr>
              <a:t>Desarrollar cada agente y herramienta de forma iterativa</a:t>
            </a:r>
          </a:p>
          <a:p>
            <a:pPr marL="742950" lvl="0" indent="-742950">
              <a:lnSpc>
                <a:spcPct val="200000"/>
              </a:lnSpc>
              <a:buAutoNum type="arabicPeriod"/>
            </a:pPr>
            <a:r>
              <a:rPr kumimoji="0" lang="en-US" sz="2800" u="none" strike="noStrike" kern="1200" cap="none" spc="0" normalizeH="0" baseline="0" noProof="0" dirty="0">
                <a:ln w="3175">
                  <a:noFill/>
                </a:ln>
                <a:solidFill>
                  <a:srgbClr val="000000"/>
                </a:solidFill>
                <a:effectLst/>
                <a:uLnTx/>
                <a:uFillTx/>
                <a:latin typeface="Segoe UI" panose="020B0502040204020203" pitchFamily="34" charset="0"/>
                <a:cs typeface="Segoe UI" panose="020B0502040204020203" pitchFamily="34" charset="0"/>
              </a:rPr>
              <a:t>No se comprometa demasiado con una sola herramienta o estándar</a:t>
            </a:r>
            <a:endParaRPr lang="en-US"/>
          </a:p>
        </p:txBody>
      </p:sp>
    </p:spTree>
    <p:extLst>
      <p:ext uri="{BB962C8B-B14F-4D97-AF65-F5344CB8AC3E}">
        <p14:creationId xmlns:p14="http://schemas.microsoft.com/office/powerpoint/2010/main" val="36902219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287F4-ADAC-69AB-3527-33B1617346FD}"/>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8FC6411B-27C8-003F-00EF-61F96DA21CE0}"/>
              </a:ext>
            </a:extLst>
          </p:cNvPr>
          <p:cNvSpPr txBox="1"/>
          <p:nvPr/>
        </p:nvSpPr>
        <p:spPr>
          <a:xfrm>
            <a:off x="0" y="1216022"/>
            <a:ext cx="8499021" cy="1865319"/>
          </a:xfrm>
          <a:prstGeom prst="rect">
            <a:avLst/>
          </a:prstGeom>
        </p:spPr>
        <p:txBody>
          <a:bodyPr wrap="square" lIns="0" tIns="0" rIns="0" bIns="0" rtlCol="0" anchor="t">
            <a:spAutoFit/>
          </a:bodyPr>
          <a:lstStyle/>
          <a:p>
            <a:pPr algn="ctr">
              <a:lnSpc>
                <a:spcPts val="15488"/>
              </a:lnSpc>
              <a:spcBef>
                <a:spcPct val="0"/>
              </a:spcBef>
            </a:pPr>
            <a:r>
              <a:rPr lang="en-US" sz="11063">
                <a:solidFill>
                  <a:srgbClr val="227CE8"/>
                </a:solidFill>
                <a:latin typeface="League Spartan"/>
                <a:ea typeface="League Spartan"/>
                <a:cs typeface="League Spartan"/>
                <a:sym typeface="League Spartan"/>
              </a:rPr>
              <a:t>Agentes de IA</a:t>
            </a:r>
          </a:p>
        </p:txBody>
      </p:sp>
      <p:sp>
        <p:nvSpPr>
          <p:cNvPr id="4" name="TextBox 4">
            <a:extLst>
              <a:ext uri="{FF2B5EF4-FFF2-40B4-BE49-F238E27FC236}">
                <a16:creationId xmlns:a16="http://schemas.microsoft.com/office/drawing/2014/main" id="{F8CD4195-2E64-EBE3-A6BC-0E87C51D8DA7}"/>
              </a:ext>
            </a:extLst>
          </p:cNvPr>
          <p:cNvSpPr txBox="1"/>
          <p:nvPr/>
        </p:nvSpPr>
        <p:spPr>
          <a:xfrm>
            <a:off x="822464" y="2821923"/>
            <a:ext cx="6666490" cy="666657"/>
          </a:xfrm>
          <a:prstGeom prst="rect">
            <a:avLst/>
          </a:prstGeom>
        </p:spPr>
        <p:txBody>
          <a:bodyPr wrap="square" lIns="0" tIns="0" rIns="0" bIns="0" rtlCol="0" anchor="t">
            <a:spAutoFit/>
          </a:bodyPr>
          <a:lstStyle/>
          <a:p>
            <a:pPr algn="ctr">
              <a:lnSpc>
                <a:spcPts val="5360"/>
              </a:lnSpc>
              <a:spcBef>
                <a:spcPct val="0"/>
              </a:spcBef>
            </a:pPr>
            <a:r>
              <a:rPr lang="en-US" sz="3828">
                <a:solidFill>
                  <a:srgbClr val="F152F9"/>
                </a:solidFill>
                <a:latin typeface="Poppins"/>
                <a:ea typeface="Poppins"/>
                <a:cs typeface="Poppins"/>
                <a:sym typeface="Poppins"/>
              </a:rPr>
              <a:t>Para principiantes</a:t>
            </a:r>
          </a:p>
        </p:txBody>
      </p:sp>
      <p:grpSp>
        <p:nvGrpSpPr>
          <p:cNvPr id="5" name="Group 5">
            <a:extLst>
              <a:ext uri="{FF2B5EF4-FFF2-40B4-BE49-F238E27FC236}">
                <a16:creationId xmlns:a16="http://schemas.microsoft.com/office/drawing/2014/main" id="{C313D317-7A96-0955-A2E0-A3919BE3E705}"/>
              </a:ext>
            </a:extLst>
          </p:cNvPr>
          <p:cNvGrpSpPr/>
          <p:nvPr/>
        </p:nvGrpSpPr>
        <p:grpSpPr>
          <a:xfrm>
            <a:off x="4535123" y="213261"/>
            <a:ext cx="3312625" cy="1199160"/>
            <a:chOff x="0" y="0"/>
            <a:chExt cx="1820992" cy="406400"/>
          </a:xfrm>
        </p:grpSpPr>
        <p:sp>
          <p:nvSpPr>
            <p:cNvPr id="6" name="Freeform 6">
              <a:extLst>
                <a:ext uri="{FF2B5EF4-FFF2-40B4-BE49-F238E27FC236}">
                  <a16:creationId xmlns:a16="http://schemas.microsoft.com/office/drawing/2014/main" id="{B62D8B8C-4548-B038-DEDE-F5C49B0B4C70}"/>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7" name="TextBox 7">
              <a:extLst>
                <a:ext uri="{FF2B5EF4-FFF2-40B4-BE49-F238E27FC236}">
                  <a16:creationId xmlns:a16="http://schemas.microsoft.com/office/drawing/2014/main" id="{0D221080-893B-4313-76C7-5BC9329F1F3C}"/>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8" name="Group 8">
            <a:extLst>
              <a:ext uri="{FF2B5EF4-FFF2-40B4-BE49-F238E27FC236}">
                <a16:creationId xmlns:a16="http://schemas.microsoft.com/office/drawing/2014/main" id="{F7FCB693-2027-050B-5904-C1406826464F}"/>
              </a:ext>
            </a:extLst>
          </p:cNvPr>
          <p:cNvGrpSpPr/>
          <p:nvPr/>
        </p:nvGrpSpPr>
        <p:grpSpPr>
          <a:xfrm>
            <a:off x="8572192" y="213261"/>
            <a:ext cx="3312625" cy="739295"/>
            <a:chOff x="0" y="0"/>
            <a:chExt cx="1820992" cy="406400"/>
          </a:xfrm>
        </p:grpSpPr>
        <p:sp>
          <p:nvSpPr>
            <p:cNvPr id="9" name="Freeform 9">
              <a:extLst>
                <a:ext uri="{FF2B5EF4-FFF2-40B4-BE49-F238E27FC236}">
                  <a16:creationId xmlns:a16="http://schemas.microsoft.com/office/drawing/2014/main" id="{CBDE0C85-85E6-7C5A-86BC-63B421455114}"/>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10" name="TextBox 10">
              <a:extLst>
                <a:ext uri="{FF2B5EF4-FFF2-40B4-BE49-F238E27FC236}">
                  <a16:creationId xmlns:a16="http://schemas.microsoft.com/office/drawing/2014/main" id="{56CCBEE5-1881-DD9D-ED2D-382B9FF8860F}"/>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1" name="Group 11">
            <a:extLst>
              <a:ext uri="{FF2B5EF4-FFF2-40B4-BE49-F238E27FC236}">
                <a16:creationId xmlns:a16="http://schemas.microsoft.com/office/drawing/2014/main" id="{28391247-2FB9-B518-5CE1-F8E53D75B8C7}"/>
              </a:ext>
            </a:extLst>
          </p:cNvPr>
          <p:cNvGrpSpPr/>
          <p:nvPr/>
        </p:nvGrpSpPr>
        <p:grpSpPr>
          <a:xfrm>
            <a:off x="8572192" y="1412420"/>
            <a:ext cx="3312625" cy="1064178"/>
            <a:chOff x="0" y="-97756"/>
            <a:chExt cx="1820992" cy="584992"/>
          </a:xfrm>
        </p:grpSpPr>
        <p:sp>
          <p:nvSpPr>
            <p:cNvPr id="12" name="Freeform 12">
              <a:extLst>
                <a:ext uri="{FF2B5EF4-FFF2-40B4-BE49-F238E27FC236}">
                  <a16:creationId xmlns:a16="http://schemas.microsoft.com/office/drawing/2014/main" id="{A3462EAA-5F0C-89E5-F766-FE9A7D35DA38}"/>
                </a:ext>
              </a:extLst>
            </p:cNvPr>
            <p:cNvSpPr/>
            <p:nvPr/>
          </p:nvSpPr>
          <p:spPr>
            <a:xfrm>
              <a:off x="0" y="-97756"/>
              <a:ext cx="1820992" cy="584992"/>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13" name="TextBox 13">
              <a:extLst>
                <a:ext uri="{FF2B5EF4-FFF2-40B4-BE49-F238E27FC236}">
                  <a16:creationId xmlns:a16="http://schemas.microsoft.com/office/drawing/2014/main" id="{CCD7937C-F9FF-0799-1FE2-0BB99B158A9F}"/>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4" name="Group 14">
            <a:extLst>
              <a:ext uri="{FF2B5EF4-FFF2-40B4-BE49-F238E27FC236}">
                <a16:creationId xmlns:a16="http://schemas.microsoft.com/office/drawing/2014/main" id="{452F1F03-4F65-F2F7-302F-CE6BF602DEC0}"/>
              </a:ext>
            </a:extLst>
          </p:cNvPr>
          <p:cNvGrpSpPr/>
          <p:nvPr/>
        </p:nvGrpSpPr>
        <p:grpSpPr>
          <a:xfrm>
            <a:off x="8572192" y="2851633"/>
            <a:ext cx="3312625" cy="739295"/>
            <a:chOff x="0" y="0"/>
            <a:chExt cx="1820992" cy="406400"/>
          </a:xfrm>
        </p:grpSpPr>
        <p:sp>
          <p:nvSpPr>
            <p:cNvPr id="15" name="Freeform 15">
              <a:extLst>
                <a:ext uri="{FF2B5EF4-FFF2-40B4-BE49-F238E27FC236}">
                  <a16:creationId xmlns:a16="http://schemas.microsoft.com/office/drawing/2014/main" id="{EFE7630C-9CA4-B765-C82F-7B2AF5A1AEE5}"/>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16" name="TextBox 16">
              <a:extLst>
                <a:ext uri="{FF2B5EF4-FFF2-40B4-BE49-F238E27FC236}">
                  <a16:creationId xmlns:a16="http://schemas.microsoft.com/office/drawing/2014/main" id="{48F2C2B7-AB92-6991-8A11-217DFF89CE8F}"/>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7" name="Group 17">
            <a:extLst>
              <a:ext uri="{FF2B5EF4-FFF2-40B4-BE49-F238E27FC236}">
                <a16:creationId xmlns:a16="http://schemas.microsoft.com/office/drawing/2014/main" id="{0E0C0110-47A8-80CC-B2CC-D161A4274932}"/>
              </a:ext>
            </a:extLst>
          </p:cNvPr>
          <p:cNvGrpSpPr/>
          <p:nvPr/>
        </p:nvGrpSpPr>
        <p:grpSpPr>
          <a:xfrm>
            <a:off x="6413875" y="3902555"/>
            <a:ext cx="3312625" cy="739295"/>
            <a:chOff x="0" y="0"/>
            <a:chExt cx="1820992" cy="406400"/>
          </a:xfrm>
        </p:grpSpPr>
        <p:sp>
          <p:nvSpPr>
            <p:cNvPr id="18" name="Freeform 18">
              <a:extLst>
                <a:ext uri="{FF2B5EF4-FFF2-40B4-BE49-F238E27FC236}">
                  <a16:creationId xmlns:a16="http://schemas.microsoft.com/office/drawing/2014/main" id="{4E650812-12C8-4104-B2D6-7B3B6994A513}"/>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19" name="TextBox 19">
              <a:extLst>
                <a:ext uri="{FF2B5EF4-FFF2-40B4-BE49-F238E27FC236}">
                  <a16:creationId xmlns:a16="http://schemas.microsoft.com/office/drawing/2014/main" id="{0397751C-A1A3-45BC-9091-126896E14C6C}"/>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0" name="Group 20">
            <a:extLst>
              <a:ext uri="{FF2B5EF4-FFF2-40B4-BE49-F238E27FC236}">
                <a16:creationId xmlns:a16="http://schemas.microsoft.com/office/drawing/2014/main" id="{E31BE0D9-EFCE-608C-C259-7770E2DCEA19}"/>
              </a:ext>
            </a:extLst>
          </p:cNvPr>
          <p:cNvGrpSpPr/>
          <p:nvPr/>
        </p:nvGrpSpPr>
        <p:grpSpPr>
          <a:xfrm>
            <a:off x="8572192" y="5063257"/>
            <a:ext cx="3312625" cy="739295"/>
            <a:chOff x="0" y="0"/>
            <a:chExt cx="1820992" cy="406400"/>
          </a:xfrm>
        </p:grpSpPr>
        <p:sp>
          <p:nvSpPr>
            <p:cNvPr id="21" name="Freeform 21">
              <a:extLst>
                <a:ext uri="{FF2B5EF4-FFF2-40B4-BE49-F238E27FC236}">
                  <a16:creationId xmlns:a16="http://schemas.microsoft.com/office/drawing/2014/main" id="{CD819671-68E5-5B39-0E44-661515C56825}"/>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22" name="TextBox 22">
              <a:extLst>
                <a:ext uri="{FF2B5EF4-FFF2-40B4-BE49-F238E27FC236}">
                  <a16:creationId xmlns:a16="http://schemas.microsoft.com/office/drawing/2014/main" id="{9CC65B64-27B9-4E40-AA67-A050EC25A964}"/>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3" name="Group 23">
            <a:extLst>
              <a:ext uri="{FF2B5EF4-FFF2-40B4-BE49-F238E27FC236}">
                <a16:creationId xmlns:a16="http://schemas.microsoft.com/office/drawing/2014/main" id="{08266923-F3B1-12D9-A151-EE67060D85C7}"/>
              </a:ext>
            </a:extLst>
          </p:cNvPr>
          <p:cNvGrpSpPr/>
          <p:nvPr/>
        </p:nvGrpSpPr>
        <p:grpSpPr>
          <a:xfrm>
            <a:off x="2518391" y="3902555"/>
            <a:ext cx="3312625" cy="739295"/>
            <a:chOff x="0" y="0"/>
            <a:chExt cx="1820992" cy="406400"/>
          </a:xfrm>
        </p:grpSpPr>
        <p:sp>
          <p:nvSpPr>
            <p:cNvPr id="24" name="Freeform 24">
              <a:extLst>
                <a:ext uri="{FF2B5EF4-FFF2-40B4-BE49-F238E27FC236}">
                  <a16:creationId xmlns:a16="http://schemas.microsoft.com/office/drawing/2014/main" id="{837478C5-101B-9D08-E955-CCAB298E46F3}"/>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25" name="TextBox 25">
              <a:extLst>
                <a:ext uri="{FF2B5EF4-FFF2-40B4-BE49-F238E27FC236}">
                  <a16:creationId xmlns:a16="http://schemas.microsoft.com/office/drawing/2014/main" id="{FA904E79-7267-5ECC-A35E-82B9393ABF94}"/>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6" name="Group 26">
            <a:extLst>
              <a:ext uri="{FF2B5EF4-FFF2-40B4-BE49-F238E27FC236}">
                <a16:creationId xmlns:a16="http://schemas.microsoft.com/office/drawing/2014/main" id="{E1900B3E-0903-578F-8486-01391C6A0FAF}"/>
              </a:ext>
            </a:extLst>
          </p:cNvPr>
          <p:cNvGrpSpPr/>
          <p:nvPr/>
        </p:nvGrpSpPr>
        <p:grpSpPr>
          <a:xfrm>
            <a:off x="498054" y="213261"/>
            <a:ext cx="3312625" cy="1199160"/>
            <a:chOff x="0" y="0"/>
            <a:chExt cx="1820992" cy="406400"/>
          </a:xfrm>
        </p:grpSpPr>
        <p:sp>
          <p:nvSpPr>
            <p:cNvPr id="27" name="Freeform 27">
              <a:extLst>
                <a:ext uri="{FF2B5EF4-FFF2-40B4-BE49-F238E27FC236}">
                  <a16:creationId xmlns:a16="http://schemas.microsoft.com/office/drawing/2014/main" id="{5A6C4572-2D53-430B-4BFB-3A25251CC179}"/>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28" name="TextBox 28">
              <a:extLst>
                <a:ext uri="{FF2B5EF4-FFF2-40B4-BE49-F238E27FC236}">
                  <a16:creationId xmlns:a16="http://schemas.microsoft.com/office/drawing/2014/main" id="{069292F2-F54C-ED44-F23A-BA78043F607D}"/>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9" name="Group 29">
            <a:extLst>
              <a:ext uri="{FF2B5EF4-FFF2-40B4-BE49-F238E27FC236}">
                <a16:creationId xmlns:a16="http://schemas.microsoft.com/office/drawing/2014/main" id="{60195B9D-4FBB-8AF0-851E-83094AF01E2E}"/>
              </a:ext>
            </a:extLst>
          </p:cNvPr>
          <p:cNvGrpSpPr/>
          <p:nvPr/>
        </p:nvGrpSpPr>
        <p:grpSpPr>
          <a:xfrm>
            <a:off x="4831710" y="5063257"/>
            <a:ext cx="3312625" cy="739295"/>
            <a:chOff x="0" y="0"/>
            <a:chExt cx="1820992" cy="406400"/>
          </a:xfrm>
        </p:grpSpPr>
        <p:sp>
          <p:nvSpPr>
            <p:cNvPr id="30" name="Freeform 30">
              <a:extLst>
                <a:ext uri="{FF2B5EF4-FFF2-40B4-BE49-F238E27FC236}">
                  <a16:creationId xmlns:a16="http://schemas.microsoft.com/office/drawing/2014/main" id="{F30CEEA6-F2A5-E068-EFBD-557F2A92FC8C}"/>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31" name="TextBox 31">
              <a:extLst>
                <a:ext uri="{FF2B5EF4-FFF2-40B4-BE49-F238E27FC236}">
                  <a16:creationId xmlns:a16="http://schemas.microsoft.com/office/drawing/2014/main" id="{735A0889-5091-9EF2-F6BD-B2855E8011BB}"/>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32" name="Group 32">
            <a:extLst>
              <a:ext uri="{FF2B5EF4-FFF2-40B4-BE49-F238E27FC236}">
                <a16:creationId xmlns:a16="http://schemas.microsoft.com/office/drawing/2014/main" id="{31225991-ADB4-2544-33E0-7495A3C63A2F}"/>
              </a:ext>
            </a:extLst>
          </p:cNvPr>
          <p:cNvGrpSpPr/>
          <p:nvPr/>
        </p:nvGrpSpPr>
        <p:grpSpPr>
          <a:xfrm>
            <a:off x="862078" y="5063257"/>
            <a:ext cx="3312625" cy="739295"/>
            <a:chOff x="0" y="0"/>
            <a:chExt cx="1820992" cy="406400"/>
          </a:xfrm>
        </p:grpSpPr>
        <p:sp>
          <p:nvSpPr>
            <p:cNvPr id="33" name="Freeform 33">
              <a:extLst>
                <a:ext uri="{FF2B5EF4-FFF2-40B4-BE49-F238E27FC236}">
                  <a16:creationId xmlns:a16="http://schemas.microsoft.com/office/drawing/2014/main" id="{D76B13F4-0344-2C05-069E-71B962D3FBDC}"/>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34" name="TextBox 34">
              <a:extLst>
                <a:ext uri="{FF2B5EF4-FFF2-40B4-BE49-F238E27FC236}">
                  <a16:creationId xmlns:a16="http://schemas.microsoft.com/office/drawing/2014/main" id="{B84E0ACE-66A1-D580-0A64-39CD8C2A0A05}"/>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sp>
        <p:nvSpPr>
          <p:cNvPr id="35" name="TextBox 35">
            <a:extLst>
              <a:ext uri="{FF2B5EF4-FFF2-40B4-BE49-F238E27FC236}">
                <a16:creationId xmlns:a16="http://schemas.microsoft.com/office/drawing/2014/main" id="{6BB5516A-BC11-F27A-F9E3-09EA25752AE5}"/>
              </a:ext>
            </a:extLst>
          </p:cNvPr>
          <p:cNvSpPr txBox="1"/>
          <p:nvPr/>
        </p:nvSpPr>
        <p:spPr>
          <a:xfrm>
            <a:off x="498081" y="5963845"/>
            <a:ext cx="11486655" cy="683392"/>
          </a:xfrm>
          <a:prstGeom prst="rect">
            <a:avLst/>
          </a:prstGeom>
        </p:spPr>
        <p:txBody>
          <a:bodyPr wrap="square" lIns="0" tIns="0" rIns="0" bIns="0" rtlCol="0" anchor="t">
            <a:spAutoFit/>
          </a:bodyPr>
          <a:lstStyle/>
          <a:p>
            <a:pPr algn="ctr">
              <a:lnSpc>
                <a:spcPts val="6229"/>
              </a:lnSpc>
            </a:pPr>
            <a:r>
              <a:rPr lang="en-US" sz="3000">
                <a:solidFill>
                  <a:schemeClr val="accent1"/>
                </a:solidFill>
                <a:ea typeface="Canva Sans Bold"/>
                <a:cs typeface="Canva Sans Bold"/>
                <a:sym typeface="Canva Sans Bold"/>
                <a:hlinkClick r:id="rId3">
                  <a:extLst>
                    <a:ext uri="{A12FA001-AC4F-418D-AE19-62706E023703}">
                      <ahyp:hlinkClr xmlns:ahyp="http://schemas.microsoft.com/office/drawing/2018/hyperlinkcolor" val="tx"/>
                    </a:ext>
                  </a:extLst>
                </a:hlinkClick>
              </a:rPr>
              <a:t>aka.ms/ai-agents-beginners</a:t>
            </a:r>
            <a:endParaRPr lang="en-US" sz="3000">
              <a:solidFill>
                <a:schemeClr val="accent1"/>
              </a:solidFill>
              <a:ea typeface="Canva Sans Bold"/>
              <a:cs typeface="Canva Sans Bold"/>
              <a:sym typeface="Canva Sans Bold"/>
            </a:endParaRPr>
          </a:p>
        </p:txBody>
      </p:sp>
      <p:sp>
        <p:nvSpPr>
          <p:cNvPr id="36" name="TextBox 36">
            <a:extLst>
              <a:ext uri="{FF2B5EF4-FFF2-40B4-BE49-F238E27FC236}">
                <a16:creationId xmlns:a16="http://schemas.microsoft.com/office/drawing/2014/main" id="{26B7AE94-EA33-59B0-8FFC-2B9259504431}"/>
              </a:ext>
            </a:extLst>
          </p:cNvPr>
          <p:cNvSpPr txBox="1"/>
          <p:nvPr/>
        </p:nvSpPr>
        <p:spPr>
          <a:xfrm>
            <a:off x="824288" y="288449"/>
            <a:ext cx="2637369" cy="1008096"/>
          </a:xfrm>
          <a:prstGeom prst="rect">
            <a:avLst/>
          </a:prstGeom>
        </p:spPr>
        <p:txBody>
          <a:bodyPr wrap="square" lIns="0" tIns="0" rIns="0" bIns="0" rtlCol="0" anchor="t">
            <a:spAutoFit/>
          </a:bodyPr>
          <a:lstStyle/>
          <a:p>
            <a:pPr algn="ctr">
              <a:lnSpc>
                <a:spcPts val="4019"/>
              </a:lnSpc>
              <a:spcBef>
                <a:spcPct val="0"/>
              </a:spcBef>
            </a:pPr>
            <a:r>
              <a:rPr lang="en-US" sz="2870">
                <a:solidFill>
                  <a:srgbClr val="FFFFFF"/>
                </a:solidFill>
                <a:latin typeface="Poppins"/>
                <a:ea typeface="Poppins"/>
                <a:cs typeface="Poppins"/>
                <a:sym typeface="Poppins"/>
              </a:rPr>
              <a:t>Introducción a los agentes</a:t>
            </a:r>
          </a:p>
        </p:txBody>
      </p:sp>
      <p:sp>
        <p:nvSpPr>
          <p:cNvPr id="37" name="TextBox 37">
            <a:extLst>
              <a:ext uri="{FF2B5EF4-FFF2-40B4-BE49-F238E27FC236}">
                <a16:creationId xmlns:a16="http://schemas.microsoft.com/office/drawing/2014/main" id="{21A0B340-7163-4167-8A25-1D300E130626}"/>
              </a:ext>
            </a:extLst>
          </p:cNvPr>
          <p:cNvSpPr txBox="1"/>
          <p:nvPr/>
        </p:nvSpPr>
        <p:spPr>
          <a:xfrm>
            <a:off x="4742068" y="360490"/>
            <a:ext cx="2898735" cy="756874"/>
          </a:xfrm>
          <a:prstGeom prst="rect">
            <a:avLst/>
          </a:prstGeom>
        </p:spPr>
        <p:txBody>
          <a:bodyPr lIns="0" tIns="0" rIns="0" bIns="0" rtlCol="0" anchor="t">
            <a:spAutoFit/>
          </a:bodyPr>
          <a:lstStyle/>
          <a:p>
            <a:pPr algn="ctr">
              <a:lnSpc>
                <a:spcPts val="3043"/>
              </a:lnSpc>
              <a:spcBef>
                <a:spcPct val="0"/>
              </a:spcBef>
            </a:pPr>
            <a:r>
              <a:rPr lang="en-US" sz="2173">
                <a:solidFill>
                  <a:srgbClr val="FFFFFF"/>
                </a:solidFill>
                <a:latin typeface="Poppins"/>
                <a:ea typeface="Poppins"/>
                <a:cs typeface="Poppins"/>
                <a:sym typeface="Poppins"/>
              </a:rPr>
              <a:t>Frameworks</a:t>
            </a:r>
          </a:p>
          <a:p>
            <a:pPr algn="ctr">
              <a:lnSpc>
                <a:spcPts val="3043"/>
              </a:lnSpc>
              <a:spcBef>
                <a:spcPct val="0"/>
              </a:spcBef>
            </a:pPr>
            <a:r>
              <a:rPr lang="en-US" sz="2173">
                <a:solidFill>
                  <a:srgbClr val="FFFFFF"/>
                </a:solidFill>
                <a:latin typeface="Poppins"/>
                <a:ea typeface="Poppins"/>
                <a:cs typeface="Poppins"/>
                <a:sym typeface="Poppins"/>
              </a:rPr>
              <a:t>de agentes de IA</a:t>
            </a:r>
          </a:p>
        </p:txBody>
      </p:sp>
      <p:sp>
        <p:nvSpPr>
          <p:cNvPr id="38" name="TextBox 38">
            <a:extLst>
              <a:ext uri="{FF2B5EF4-FFF2-40B4-BE49-F238E27FC236}">
                <a16:creationId xmlns:a16="http://schemas.microsoft.com/office/drawing/2014/main" id="{A10E5B39-C3F6-9F1C-9671-E634633A5D33}"/>
              </a:ext>
            </a:extLst>
          </p:cNvPr>
          <p:cNvSpPr txBox="1"/>
          <p:nvPr/>
        </p:nvSpPr>
        <p:spPr>
          <a:xfrm>
            <a:off x="8669398" y="366774"/>
            <a:ext cx="3118212" cy="372153"/>
          </a:xfrm>
          <a:prstGeom prst="rect">
            <a:avLst/>
          </a:prstGeom>
        </p:spPr>
        <p:txBody>
          <a:bodyPr lIns="0" tIns="0" rIns="0" bIns="0" rtlCol="0" anchor="t">
            <a:spAutoFit/>
          </a:bodyPr>
          <a:lstStyle/>
          <a:p>
            <a:pPr algn="ctr">
              <a:lnSpc>
                <a:spcPts val="3043"/>
              </a:lnSpc>
              <a:spcBef>
                <a:spcPct val="0"/>
              </a:spcBef>
            </a:pPr>
            <a:r>
              <a:rPr lang="en-US" sz="2173">
                <a:solidFill>
                  <a:srgbClr val="FFFFFF"/>
                </a:solidFill>
                <a:latin typeface="Poppins"/>
                <a:ea typeface="Poppins"/>
                <a:cs typeface="Poppins"/>
                <a:sym typeface="Poppins"/>
              </a:rPr>
              <a:t>Patrones de diseño</a:t>
            </a:r>
          </a:p>
        </p:txBody>
      </p:sp>
      <p:sp>
        <p:nvSpPr>
          <p:cNvPr id="39" name="TextBox 39">
            <a:extLst>
              <a:ext uri="{FF2B5EF4-FFF2-40B4-BE49-F238E27FC236}">
                <a16:creationId xmlns:a16="http://schemas.microsoft.com/office/drawing/2014/main" id="{8E57CF28-2DB6-8708-CC8C-E59C05B2F34B}"/>
              </a:ext>
            </a:extLst>
          </p:cNvPr>
          <p:cNvSpPr txBox="1"/>
          <p:nvPr/>
        </p:nvSpPr>
        <p:spPr>
          <a:xfrm>
            <a:off x="8311417" y="1424930"/>
            <a:ext cx="3834175" cy="933204"/>
          </a:xfrm>
          <a:prstGeom prst="rect">
            <a:avLst/>
          </a:prstGeom>
        </p:spPr>
        <p:txBody>
          <a:bodyPr lIns="0" tIns="0" rIns="0" bIns="0" rtlCol="0" anchor="t">
            <a:spAutoFit/>
          </a:bodyPr>
          <a:lstStyle/>
          <a:p>
            <a:pPr algn="ctr">
              <a:lnSpc>
                <a:spcPts val="3742"/>
              </a:lnSpc>
              <a:spcBef>
                <a:spcPct val="0"/>
              </a:spcBef>
            </a:pPr>
            <a:r>
              <a:rPr lang="en-US" sz="2673">
                <a:solidFill>
                  <a:srgbClr val="FFFFFF"/>
                </a:solidFill>
                <a:latin typeface="Poppins"/>
                <a:ea typeface="Poppins"/>
                <a:cs typeface="Poppins"/>
                <a:sym typeface="Poppins"/>
              </a:rPr>
              <a:t>Uso de</a:t>
            </a:r>
          </a:p>
          <a:p>
            <a:pPr algn="ctr">
              <a:lnSpc>
                <a:spcPts val="3742"/>
              </a:lnSpc>
              <a:spcBef>
                <a:spcPct val="0"/>
              </a:spcBef>
            </a:pPr>
            <a:r>
              <a:rPr lang="en-US" sz="2673">
                <a:solidFill>
                  <a:srgbClr val="FFFFFF"/>
                </a:solidFill>
                <a:latin typeface="Poppins"/>
                <a:ea typeface="Poppins"/>
                <a:cs typeface="Poppins"/>
                <a:sym typeface="Poppins"/>
              </a:rPr>
              <a:t>herramientas</a:t>
            </a:r>
          </a:p>
        </p:txBody>
      </p:sp>
      <p:sp>
        <p:nvSpPr>
          <p:cNvPr id="40" name="TextBox 40">
            <a:extLst>
              <a:ext uri="{FF2B5EF4-FFF2-40B4-BE49-F238E27FC236}">
                <a16:creationId xmlns:a16="http://schemas.microsoft.com/office/drawing/2014/main" id="{4869D351-2B39-6463-3782-ACE8412F8EE8}"/>
              </a:ext>
            </a:extLst>
          </p:cNvPr>
          <p:cNvSpPr txBox="1"/>
          <p:nvPr/>
        </p:nvSpPr>
        <p:spPr>
          <a:xfrm>
            <a:off x="8311417" y="2941866"/>
            <a:ext cx="3834175" cy="458715"/>
          </a:xfrm>
          <a:prstGeom prst="rect">
            <a:avLst/>
          </a:prstGeom>
        </p:spPr>
        <p:txBody>
          <a:bodyPr lIns="0" tIns="0" rIns="0" bIns="0" rtlCol="0" anchor="t">
            <a:spAutoFit/>
          </a:bodyPr>
          <a:lstStyle/>
          <a:p>
            <a:pPr algn="ctr">
              <a:lnSpc>
                <a:spcPts val="3742"/>
              </a:lnSpc>
              <a:spcBef>
                <a:spcPct val="0"/>
              </a:spcBef>
            </a:pPr>
            <a:r>
              <a:rPr lang="en-US" sz="2673">
                <a:solidFill>
                  <a:srgbClr val="FFFFFF"/>
                </a:solidFill>
                <a:latin typeface="Poppins"/>
                <a:ea typeface="Poppins"/>
                <a:cs typeface="Poppins"/>
                <a:sym typeface="Poppins"/>
              </a:rPr>
              <a:t>Agentic RAG</a:t>
            </a:r>
          </a:p>
        </p:txBody>
      </p:sp>
      <p:sp>
        <p:nvSpPr>
          <p:cNvPr id="41" name="TextBox 41">
            <a:extLst>
              <a:ext uri="{FF2B5EF4-FFF2-40B4-BE49-F238E27FC236}">
                <a16:creationId xmlns:a16="http://schemas.microsoft.com/office/drawing/2014/main" id="{E8E2C0B2-1FE1-13A3-6E3B-160EBFE1B16F}"/>
              </a:ext>
            </a:extLst>
          </p:cNvPr>
          <p:cNvSpPr txBox="1"/>
          <p:nvPr/>
        </p:nvSpPr>
        <p:spPr>
          <a:xfrm>
            <a:off x="2789448" y="4102205"/>
            <a:ext cx="2770509" cy="344325"/>
          </a:xfrm>
          <a:prstGeom prst="rect">
            <a:avLst/>
          </a:prstGeom>
        </p:spPr>
        <p:txBody>
          <a:bodyPr lIns="0" tIns="0" rIns="0" bIns="0" rtlCol="0" anchor="t">
            <a:spAutoFit/>
          </a:bodyPr>
          <a:lstStyle/>
          <a:p>
            <a:pPr algn="ctr">
              <a:lnSpc>
                <a:spcPts val="2703"/>
              </a:lnSpc>
            </a:pPr>
            <a:r>
              <a:rPr lang="en-US" sz="2200">
                <a:solidFill>
                  <a:srgbClr val="FFFFFF"/>
                </a:solidFill>
                <a:latin typeface="Poppins"/>
                <a:ea typeface="Poppins"/>
                <a:cs typeface="Poppins"/>
                <a:sym typeface="Poppins"/>
              </a:rPr>
              <a:t>Fiabilidad</a:t>
            </a:r>
          </a:p>
        </p:txBody>
      </p:sp>
      <p:sp>
        <p:nvSpPr>
          <p:cNvPr id="42" name="TextBox 42">
            <a:extLst>
              <a:ext uri="{FF2B5EF4-FFF2-40B4-BE49-F238E27FC236}">
                <a16:creationId xmlns:a16="http://schemas.microsoft.com/office/drawing/2014/main" id="{67BF105E-0A07-F133-2F1D-F0057B996CA3}"/>
              </a:ext>
            </a:extLst>
          </p:cNvPr>
          <p:cNvSpPr txBox="1"/>
          <p:nvPr/>
        </p:nvSpPr>
        <p:spPr>
          <a:xfrm>
            <a:off x="6684932" y="4099277"/>
            <a:ext cx="2770509" cy="344325"/>
          </a:xfrm>
          <a:prstGeom prst="rect">
            <a:avLst/>
          </a:prstGeom>
        </p:spPr>
        <p:txBody>
          <a:bodyPr lIns="0" tIns="0" rIns="0" bIns="0" rtlCol="0" anchor="t">
            <a:spAutoFit/>
          </a:bodyPr>
          <a:lstStyle/>
          <a:p>
            <a:pPr algn="ctr">
              <a:lnSpc>
                <a:spcPts val="2703"/>
              </a:lnSpc>
            </a:pPr>
            <a:r>
              <a:rPr lang="en-US" sz="2200">
                <a:solidFill>
                  <a:srgbClr val="FFFFFF"/>
                </a:solidFill>
                <a:latin typeface="Poppins"/>
                <a:ea typeface="Poppins"/>
                <a:cs typeface="Poppins"/>
                <a:sym typeface="Poppins"/>
              </a:rPr>
              <a:t>Planificación</a:t>
            </a:r>
          </a:p>
        </p:txBody>
      </p:sp>
      <p:sp>
        <p:nvSpPr>
          <p:cNvPr id="43" name="TextBox 43">
            <a:extLst>
              <a:ext uri="{FF2B5EF4-FFF2-40B4-BE49-F238E27FC236}">
                <a16:creationId xmlns:a16="http://schemas.microsoft.com/office/drawing/2014/main" id="{A46288C3-7607-6AB3-93E2-9D471FBB2F70}"/>
              </a:ext>
            </a:extLst>
          </p:cNvPr>
          <p:cNvSpPr txBox="1"/>
          <p:nvPr/>
        </p:nvSpPr>
        <p:spPr>
          <a:xfrm>
            <a:off x="1009437" y="5180784"/>
            <a:ext cx="2950582" cy="419217"/>
          </a:xfrm>
          <a:prstGeom prst="rect">
            <a:avLst/>
          </a:prstGeom>
        </p:spPr>
        <p:txBody>
          <a:bodyPr lIns="0" tIns="0" rIns="0" bIns="0" rtlCol="0" anchor="t">
            <a:spAutoFit/>
          </a:bodyPr>
          <a:lstStyle/>
          <a:p>
            <a:pPr algn="ctr">
              <a:lnSpc>
                <a:spcPts val="3357"/>
              </a:lnSpc>
              <a:spcBef>
                <a:spcPct val="0"/>
              </a:spcBef>
            </a:pPr>
            <a:r>
              <a:rPr lang="en-US" sz="2397">
                <a:solidFill>
                  <a:srgbClr val="FFFFFF"/>
                </a:solidFill>
                <a:latin typeface="Poppins"/>
                <a:ea typeface="Poppins"/>
                <a:cs typeface="Poppins"/>
                <a:sym typeface="Poppins"/>
              </a:rPr>
              <a:t>Multi-agentes</a:t>
            </a:r>
          </a:p>
        </p:txBody>
      </p:sp>
      <p:sp>
        <p:nvSpPr>
          <p:cNvPr id="44" name="TextBox 44">
            <a:extLst>
              <a:ext uri="{FF2B5EF4-FFF2-40B4-BE49-F238E27FC236}">
                <a16:creationId xmlns:a16="http://schemas.microsoft.com/office/drawing/2014/main" id="{59714C15-7FB8-BD5D-F0D0-2A1A2AA3B96E}"/>
              </a:ext>
            </a:extLst>
          </p:cNvPr>
          <p:cNvSpPr txBox="1"/>
          <p:nvPr/>
        </p:nvSpPr>
        <p:spPr>
          <a:xfrm>
            <a:off x="5012732" y="5180784"/>
            <a:ext cx="2950582" cy="419217"/>
          </a:xfrm>
          <a:prstGeom prst="rect">
            <a:avLst/>
          </a:prstGeom>
        </p:spPr>
        <p:txBody>
          <a:bodyPr lIns="0" tIns="0" rIns="0" bIns="0" rtlCol="0" anchor="t">
            <a:spAutoFit/>
          </a:bodyPr>
          <a:lstStyle/>
          <a:p>
            <a:pPr algn="ctr">
              <a:lnSpc>
                <a:spcPts val="3357"/>
              </a:lnSpc>
              <a:spcBef>
                <a:spcPct val="0"/>
              </a:spcBef>
            </a:pPr>
            <a:r>
              <a:rPr lang="en-US" sz="2397">
                <a:solidFill>
                  <a:srgbClr val="FFFFFF"/>
                </a:solidFill>
                <a:latin typeface="Poppins"/>
                <a:ea typeface="Poppins"/>
                <a:cs typeface="Poppins"/>
                <a:sym typeface="Poppins"/>
              </a:rPr>
              <a:t>Metacognición</a:t>
            </a:r>
          </a:p>
        </p:txBody>
      </p:sp>
      <p:sp>
        <p:nvSpPr>
          <p:cNvPr id="45" name="TextBox 45">
            <a:extLst>
              <a:ext uri="{FF2B5EF4-FFF2-40B4-BE49-F238E27FC236}">
                <a16:creationId xmlns:a16="http://schemas.microsoft.com/office/drawing/2014/main" id="{2D21D811-DA74-A63D-0557-77DB140F2E9C}"/>
              </a:ext>
            </a:extLst>
          </p:cNvPr>
          <p:cNvSpPr txBox="1"/>
          <p:nvPr/>
        </p:nvSpPr>
        <p:spPr>
          <a:xfrm>
            <a:off x="9022265" y="5060950"/>
            <a:ext cx="2412479" cy="681340"/>
          </a:xfrm>
          <a:prstGeom prst="rect">
            <a:avLst/>
          </a:prstGeom>
        </p:spPr>
        <p:txBody>
          <a:bodyPr lIns="0" tIns="0" rIns="0" bIns="0" rtlCol="0" anchor="t">
            <a:spAutoFit/>
          </a:bodyPr>
          <a:lstStyle/>
          <a:p>
            <a:pPr algn="ctr">
              <a:lnSpc>
                <a:spcPts val="2745"/>
              </a:lnSpc>
            </a:pPr>
            <a:r>
              <a:rPr lang="en-US" sz="1960">
                <a:solidFill>
                  <a:srgbClr val="FFFFFF"/>
                </a:solidFill>
                <a:latin typeface="Poppins"/>
                <a:ea typeface="Poppins"/>
                <a:cs typeface="Poppins"/>
                <a:sym typeface="Poppins"/>
              </a:rPr>
              <a:t>Agentes en</a:t>
            </a:r>
          </a:p>
          <a:p>
            <a:pPr algn="ctr">
              <a:lnSpc>
                <a:spcPts val="2745"/>
              </a:lnSpc>
            </a:pPr>
            <a:r>
              <a:rPr lang="en-US" sz="1960">
                <a:solidFill>
                  <a:srgbClr val="FFFFFF"/>
                </a:solidFill>
                <a:latin typeface="Poppins"/>
                <a:ea typeface="Poppins"/>
                <a:cs typeface="Poppins"/>
                <a:sym typeface="Poppins"/>
              </a:rPr>
              <a:t>Producción</a:t>
            </a:r>
          </a:p>
        </p:txBody>
      </p:sp>
    </p:spTree>
    <p:extLst>
      <p:ext uri="{BB962C8B-B14F-4D97-AF65-F5344CB8AC3E}">
        <p14:creationId xmlns:p14="http://schemas.microsoft.com/office/powerpoint/2010/main" val="25668518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D9FA9-507C-79E2-0439-0833DDA3A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0CDA-C64D-8EA8-DE32-65EC10F9C189}"/>
              </a:ext>
            </a:extLst>
          </p:cNvPr>
          <p:cNvSpPr>
            <a:spLocks noGrp="1"/>
          </p:cNvSpPr>
          <p:nvPr>
            <p:ph type="title"/>
          </p:nvPr>
        </p:nvSpPr>
        <p:spPr>
          <a:xfrm>
            <a:off x="585215" y="2146826"/>
            <a:ext cx="11805567" cy="1384995"/>
          </a:xfrm>
        </p:spPr>
        <p:txBody>
          <a:bodyPr/>
          <a:lstStyle/>
          <a:p>
            <a:r>
              <a:rPr lang="en-US" sz="5000"/>
              <a:t>Construyendo un agente</a:t>
            </a:r>
            <a:br>
              <a:rPr lang="en-US" sz="5000"/>
            </a:br>
            <a:r>
              <a:rPr lang="en-US" sz="5000"/>
              <a:t>con tecnologías de Microsoft</a:t>
            </a:r>
          </a:p>
        </p:txBody>
      </p:sp>
    </p:spTree>
    <p:extLst>
      <p:ext uri="{BB962C8B-B14F-4D97-AF65-F5344CB8AC3E}">
        <p14:creationId xmlns:p14="http://schemas.microsoft.com/office/powerpoint/2010/main" val="401328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6C481-0F4F-45A8-4A66-7FFD948FB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364E37-12C5-C2AB-C8B6-A9084FCCC742}"/>
              </a:ext>
            </a:extLst>
          </p:cNvPr>
          <p:cNvSpPr>
            <a:spLocks noGrp="1"/>
          </p:cNvSpPr>
          <p:nvPr>
            <p:ph type="title"/>
          </p:nvPr>
        </p:nvSpPr>
        <p:spPr/>
        <p:txBody>
          <a:bodyPr/>
          <a:lstStyle/>
          <a:p>
            <a:r>
              <a:rPr lang="en-US"/>
              <a:t>Componentes del agente</a:t>
            </a:r>
          </a:p>
        </p:txBody>
      </p:sp>
      <p:graphicFrame>
        <p:nvGraphicFramePr>
          <p:cNvPr id="6" name="Table 5">
            <a:extLst>
              <a:ext uri="{FF2B5EF4-FFF2-40B4-BE49-F238E27FC236}">
                <a16:creationId xmlns:a16="http://schemas.microsoft.com/office/drawing/2014/main" id="{A3733B21-39D7-5BE6-1035-BE0EEEFD32A3}"/>
              </a:ext>
            </a:extLst>
          </p:cNvPr>
          <p:cNvGraphicFramePr>
            <a:graphicFrameLocks noGrp="1"/>
          </p:cNvGraphicFramePr>
          <p:nvPr>
            <p:extLst>
              <p:ext uri="{D42A27DB-BD31-4B8C-83A1-F6EECF244321}">
                <p14:modId xmlns:p14="http://schemas.microsoft.com/office/powerpoint/2010/main" val="2545910222"/>
              </p:ext>
            </p:extLst>
          </p:nvPr>
        </p:nvGraphicFramePr>
        <p:xfrm>
          <a:off x="588262" y="1358435"/>
          <a:ext cx="11471216" cy="5454122"/>
        </p:xfrm>
        <a:graphic>
          <a:graphicData uri="http://schemas.openxmlformats.org/drawingml/2006/table">
            <a:tbl>
              <a:tblPr firstRow="1" bandRow="1">
                <a:tableStyleId>{F5AB1C69-6EDB-4FF4-983F-18BD219EF322}</a:tableStyleId>
              </a:tblPr>
              <a:tblGrid>
                <a:gridCol w="4906847">
                  <a:extLst>
                    <a:ext uri="{9D8B030D-6E8A-4147-A177-3AD203B41FA5}">
                      <a16:colId xmlns:a16="http://schemas.microsoft.com/office/drawing/2014/main" val="461787052"/>
                    </a:ext>
                  </a:extLst>
                </a:gridCol>
                <a:gridCol w="6564369">
                  <a:extLst>
                    <a:ext uri="{9D8B030D-6E8A-4147-A177-3AD203B41FA5}">
                      <a16:colId xmlns:a16="http://schemas.microsoft.com/office/drawing/2014/main" val="2318204061"/>
                    </a:ext>
                  </a:extLst>
                </a:gridCol>
              </a:tblGrid>
              <a:tr h="411311">
                <a:tc>
                  <a:txBody>
                    <a:bodyPr/>
                    <a:lstStyle/>
                    <a:p>
                      <a:r>
                        <a:rPr lang="en-US" sz="2200"/>
                        <a:t>Componente</a:t>
                      </a:r>
                    </a:p>
                  </a:txBody>
                  <a:tcPr/>
                </a:tc>
                <a:tc>
                  <a:txBody>
                    <a:bodyPr/>
                    <a:lstStyle/>
                    <a:p>
                      <a:r>
                        <a:rPr lang="en-US" sz="2200"/>
                        <a:t>Opciones</a:t>
                      </a:r>
                    </a:p>
                  </a:txBody>
                  <a:tcPr/>
                </a:tc>
                <a:extLst>
                  <a:ext uri="{0D108BD9-81ED-4DB2-BD59-A6C34878D82A}">
                    <a16:rowId xmlns:a16="http://schemas.microsoft.com/office/drawing/2014/main" val="75146174"/>
                  </a:ext>
                </a:extLst>
              </a:tr>
              <a:tr h="1004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a:t>LLM</a:t>
                      </a:r>
                      <a:r>
                        <a:rPr lang="en-US" sz="2200"/>
                        <a:t>: El modelo que toma todas las decisiones y genera respuestas</a:t>
                      </a:r>
                    </a:p>
                  </a:txBody>
                  <a:tcPr/>
                </a:tc>
                <a:tc>
                  <a:txBody>
                    <a:bodyPr/>
                    <a:lstStyle/>
                    <a:p>
                      <a:r>
                        <a:rPr lang="en-US" sz="2200"/>
                        <a:t>Azure OpenAI, Catálogo de modelos Azure AI,</a:t>
                      </a:r>
                    </a:p>
                    <a:p>
                      <a:r>
                        <a:rPr lang="en-US" sz="2200"/>
                        <a:t>GitHub Modelos, Modelos locales de Phi</a:t>
                      </a:r>
                    </a:p>
                  </a:txBody>
                  <a:tcPr/>
                </a:tc>
                <a:extLst>
                  <a:ext uri="{0D108BD9-81ED-4DB2-BD59-A6C34878D82A}">
                    <a16:rowId xmlns:a16="http://schemas.microsoft.com/office/drawing/2014/main" val="1236162622"/>
                  </a:ext>
                </a:extLst>
              </a:tr>
              <a:tr h="1527726">
                <a:tc>
                  <a:txBody>
                    <a:bodyPr/>
                    <a:lstStyle/>
                    <a:p>
                      <a:r>
                        <a:rPr lang="en-US" sz="2200" b="1"/>
                        <a:t>Orquestador</a:t>
                      </a:r>
                      <a:r>
                        <a:rPr lang="en-US" sz="2200"/>
                        <a:t>: Un framework para gestionar la secuencia de llamadas a LLM</a:t>
                      </a:r>
                    </a:p>
                  </a:txBody>
                  <a:tcPr/>
                </a:tc>
                <a:tc>
                  <a:txBody>
                    <a:bodyPr/>
                    <a:lstStyle/>
                    <a:p>
                      <a:r>
                        <a:rPr lang="en-US" sz="2200"/>
                        <a:t>Semantic Kernel (Python/C#),</a:t>
                      </a:r>
                    </a:p>
                    <a:p>
                      <a:r>
                        <a:rPr lang="en-US" sz="2200"/>
                        <a:t>AutoGen (Python), Azure AI SDK</a:t>
                      </a:r>
                    </a:p>
                    <a:p>
                      <a:pPr>
                        <a:spcBef>
                          <a:spcPts val="1200"/>
                        </a:spcBef>
                      </a:pPr>
                      <a:r>
                        <a:rPr lang="en-US" sz="2200"/>
                        <a:t>Paquetes de código abierto compatibles con Azure:</a:t>
                      </a:r>
                    </a:p>
                    <a:p>
                      <a:r>
                        <a:rPr lang="en-US" sz="2200"/>
                        <a:t>Langchain, Llamaindex, CrewAI, ...</a:t>
                      </a:r>
                    </a:p>
                  </a:txBody>
                  <a:tcPr/>
                </a:tc>
                <a:extLst>
                  <a:ext uri="{0D108BD9-81ED-4DB2-BD59-A6C34878D82A}">
                    <a16:rowId xmlns:a16="http://schemas.microsoft.com/office/drawing/2014/main" val="968267010"/>
                  </a:ext>
                </a:extLst>
              </a:tr>
              <a:tr h="13808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a:t>Almacenes de datos: </a:t>
                      </a:r>
                      <a:r>
                        <a:rPr lang="en-US" sz="2200"/>
                        <a:t>Servicios para recuperar conocimiento para LLM o almacenar resultados de flujos de trabajo de agentes</a:t>
                      </a:r>
                    </a:p>
                  </a:txBody>
                  <a:tcPr/>
                </a:tc>
                <a:tc>
                  <a:txBody>
                    <a:bodyPr/>
                    <a:lstStyle/>
                    <a:p>
                      <a:r>
                        <a:rPr lang="en-US" sz="2200"/>
                        <a:t>Azure AI Search, Azure Cosmos DB, </a:t>
                      </a:r>
                    </a:p>
                    <a:p>
                      <a:r>
                        <a:rPr lang="en-US" sz="2200"/>
                        <a:t>Azure Banco de Dados para PostgreSQL, Azure SQL</a:t>
                      </a:r>
                    </a:p>
                  </a:txBody>
                  <a:tcPr/>
                </a:tc>
                <a:extLst>
                  <a:ext uri="{0D108BD9-81ED-4DB2-BD59-A6C34878D82A}">
                    <a16:rowId xmlns:a16="http://schemas.microsoft.com/office/drawing/2014/main" val="1627411657"/>
                  </a:ext>
                </a:extLst>
              </a:tr>
              <a:tr h="10049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a:t>Herramientas: </a:t>
                      </a:r>
                      <a:r>
                        <a:rPr lang="en-US" sz="2200" b="0"/>
                        <a:t>Servicios que dotan a los LLM de mayor funcionalidad</a:t>
                      </a:r>
                    </a:p>
                  </a:txBody>
                  <a:tcPr/>
                </a:tc>
                <a:tc>
                  <a:txBody>
                    <a:bodyPr/>
                    <a:lstStyle/>
                    <a:p>
                      <a:r>
                        <a:rPr lang="en-US" sz="2200"/>
                        <a:t>Azure Document Intelligence, Azure Speech APIs,</a:t>
                      </a:r>
                    </a:p>
                    <a:p>
                      <a:r>
                        <a:rPr lang="en-US" sz="2200"/>
                        <a:t>Bing Search, Azure Communication Services,...</a:t>
                      </a:r>
                    </a:p>
                  </a:txBody>
                  <a:tcPr/>
                </a:tc>
                <a:extLst>
                  <a:ext uri="{0D108BD9-81ED-4DB2-BD59-A6C34878D82A}">
                    <a16:rowId xmlns:a16="http://schemas.microsoft.com/office/drawing/2014/main" val="1367134666"/>
                  </a:ext>
                </a:extLst>
              </a:tr>
            </a:tbl>
          </a:graphicData>
        </a:graphic>
      </p:graphicFrame>
    </p:spTree>
    <p:extLst>
      <p:ext uri="{BB962C8B-B14F-4D97-AF65-F5344CB8AC3E}">
        <p14:creationId xmlns:p14="http://schemas.microsoft.com/office/powerpoint/2010/main" val="91712791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9F142-62C4-9669-00DD-58CDC7C78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FC792-C329-D922-256C-AB4632DBD75E}"/>
              </a:ext>
            </a:extLst>
          </p:cNvPr>
          <p:cNvSpPr>
            <a:spLocks noGrp="1"/>
          </p:cNvSpPr>
          <p:nvPr>
            <p:ph type="title"/>
          </p:nvPr>
        </p:nvSpPr>
        <p:spPr/>
        <p:txBody>
          <a:bodyPr/>
          <a:lstStyle/>
          <a:p>
            <a:r>
              <a:rPr lang="en-US"/>
              <a:t>Opciones de LLM</a:t>
            </a:r>
          </a:p>
        </p:txBody>
      </p:sp>
      <p:sp>
        <p:nvSpPr>
          <p:cNvPr id="4" name="TextBox 3">
            <a:extLst>
              <a:ext uri="{FF2B5EF4-FFF2-40B4-BE49-F238E27FC236}">
                <a16:creationId xmlns:a16="http://schemas.microsoft.com/office/drawing/2014/main" id="{F430F1D5-9B18-2858-3FBC-8EB096C1B596}"/>
              </a:ext>
            </a:extLst>
          </p:cNvPr>
          <p:cNvSpPr txBox="1"/>
          <p:nvPr/>
        </p:nvSpPr>
        <p:spPr>
          <a:xfrm>
            <a:off x="789986" y="1496212"/>
            <a:ext cx="4272344" cy="1107996"/>
          </a:xfrm>
          <a:prstGeom prst="rect">
            <a:avLst/>
          </a:prstGeom>
          <a:noFill/>
        </p:spPr>
        <p:txBody>
          <a:bodyPr wrap="square" lIns="0" tIns="0" rIns="0" bIns="0" rtlCol="0">
            <a:spAutoFit/>
          </a:bodyPr>
          <a:lstStyle/>
          <a:p>
            <a:pPr algn="ctr"/>
            <a:r>
              <a:rPr lang="en-US" sz="2400" b="1" err="1"/>
              <a:t>Azure OpenAI</a:t>
            </a:r>
          </a:p>
          <a:p>
            <a:pPr algn="ctr"/>
            <a:r>
              <a:rPr lang="en-US" sz="2400" err="1"/>
              <a:t>Incluye gpt-4o, realtime, </a:t>
            </a:r>
          </a:p>
          <a:p>
            <a:pPr algn="ctr"/>
            <a:r>
              <a:rPr lang="en-US" sz="2400" err="1"/>
              <a:t>o3-mini, embedding-3,...</a:t>
            </a:r>
          </a:p>
        </p:txBody>
      </p:sp>
      <p:sp>
        <p:nvSpPr>
          <p:cNvPr id="3" name="TextBox 2">
            <a:extLst>
              <a:ext uri="{FF2B5EF4-FFF2-40B4-BE49-F238E27FC236}">
                <a16:creationId xmlns:a16="http://schemas.microsoft.com/office/drawing/2014/main" id="{605C1803-AE16-6B37-164B-CB8EF03779CE}"/>
              </a:ext>
            </a:extLst>
          </p:cNvPr>
          <p:cNvSpPr txBox="1"/>
          <p:nvPr/>
        </p:nvSpPr>
        <p:spPr>
          <a:xfrm>
            <a:off x="789986" y="3152001"/>
            <a:ext cx="4272344" cy="1846659"/>
          </a:xfrm>
          <a:prstGeom prst="rect">
            <a:avLst/>
          </a:prstGeom>
          <a:noFill/>
        </p:spPr>
        <p:txBody>
          <a:bodyPr wrap="square" lIns="0" tIns="0" rIns="0" bIns="0" rtlCol="0">
            <a:spAutoFit/>
          </a:bodyPr>
          <a:lstStyle/>
          <a:p>
            <a:pPr algn="ctr"/>
            <a:r>
              <a:rPr lang="en-US" sz="2400" b="1" err="1"/>
              <a:t>Azure AI Model Catalog</a:t>
            </a:r>
          </a:p>
          <a:p>
            <a:pPr algn="ctr"/>
            <a:r>
              <a:rPr lang="en-US" sz="2400" err="1"/>
              <a:t>Incluye modelos de DeepSeek, Mistral, Cohere, Jamba, Phi, HuggingFace, ...</a:t>
            </a:r>
          </a:p>
          <a:p>
            <a:pPr algn="ctr"/>
            <a:endParaRPr lang="en-US" sz="2400" b="1" err="1"/>
          </a:p>
        </p:txBody>
      </p:sp>
      <p:sp>
        <p:nvSpPr>
          <p:cNvPr id="7" name="TextBox 6">
            <a:extLst>
              <a:ext uri="{FF2B5EF4-FFF2-40B4-BE49-F238E27FC236}">
                <a16:creationId xmlns:a16="http://schemas.microsoft.com/office/drawing/2014/main" id="{49ACAC32-8D6B-1C9D-8A7F-4A201F490FD6}"/>
              </a:ext>
            </a:extLst>
          </p:cNvPr>
          <p:cNvSpPr txBox="1"/>
          <p:nvPr/>
        </p:nvSpPr>
        <p:spPr>
          <a:xfrm>
            <a:off x="789986" y="5125639"/>
            <a:ext cx="4272344" cy="1477328"/>
          </a:xfrm>
          <a:prstGeom prst="rect">
            <a:avLst/>
          </a:prstGeom>
          <a:noFill/>
        </p:spPr>
        <p:txBody>
          <a:bodyPr wrap="square" lIns="0" tIns="0" rIns="0" bIns="0" rtlCol="0">
            <a:spAutoFit/>
          </a:bodyPr>
          <a:lstStyle/>
          <a:p>
            <a:pPr algn="ctr"/>
            <a:r>
              <a:rPr lang="en-US" sz="2400" b="1" err="1"/>
              <a:t>GitHub Models</a:t>
            </a:r>
            <a:br>
              <a:rPr lang="en-US" sz="2400" b="1" err="1"/>
            </a:br>
            <a:r>
              <a:rPr lang="en-US" sz="2400" err="1"/>
              <a:t>Incluye modelos de DeepSeek, Mistral, Cohere, Jamba, Phi... GRATIS!</a:t>
            </a:r>
            <a:endParaRPr lang="en-US" sz="2400" b="1" err="1"/>
          </a:p>
        </p:txBody>
      </p:sp>
      <p:sp>
        <p:nvSpPr>
          <p:cNvPr id="9" name="TextBox 8">
            <a:extLst>
              <a:ext uri="{FF2B5EF4-FFF2-40B4-BE49-F238E27FC236}">
                <a16:creationId xmlns:a16="http://schemas.microsoft.com/office/drawing/2014/main" id="{31390B97-45A8-AEEB-48D6-1AB93DBAD577}"/>
              </a:ext>
            </a:extLst>
          </p:cNvPr>
          <p:cNvSpPr txBox="1"/>
          <p:nvPr/>
        </p:nvSpPr>
        <p:spPr>
          <a:xfrm>
            <a:off x="5062330" y="5394354"/>
            <a:ext cx="7129669" cy="738664"/>
          </a:xfrm>
          <a:prstGeom prst="rect">
            <a:avLst/>
          </a:prstGeom>
          <a:solidFill>
            <a:srgbClr val="FFE399"/>
          </a:solidFill>
        </p:spPr>
        <p:txBody>
          <a:bodyPr wrap="square" lIns="0" tIns="0" rIns="0" bIns="0" rtlCol="0">
            <a:spAutoFit/>
          </a:bodyPr>
          <a:lstStyle/>
          <a:p>
            <a:pPr marL="91440">
              <a:spcBef>
                <a:spcPts val="1200"/>
              </a:spcBef>
            </a:pPr>
            <a:r>
              <a:rPr lang="en-US" sz="2400" err="1"/>
              <a:t>"Prototipando agentes de IA con Github Models"</a:t>
            </a:r>
          </a:p>
          <a:p>
            <a:pPr marL="91440"/>
            <a:r>
              <a:rPr lang="en-US" sz="2400" i="1"/>
              <a:t>April 22, Gwyneth Peña-Siguenza (es)</a:t>
            </a:r>
            <a:r>
              <a:rPr lang="en-US" sz="2400" i="1">
                <a:effectLst/>
              </a:rPr>
              <a:t>🩷</a:t>
            </a:r>
          </a:p>
        </p:txBody>
      </p:sp>
      <p:sp>
        <p:nvSpPr>
          <p:cNvPr id="17" name="TextBox 16">
            <a:extLst>
              <a:ext uri="{FF2B5EF4-FFF2-40B4-BE49-F238E27FC236}">
                <a16:creationId xmlns:a16="http://schemas.microsoft.com/office/drawing/2014/main" id="{2652CDC8-F400-A4B4-7BE8-DFEEFA98E791}"/>
              </a:ext>
            </a:extLst>
          </p:cNvPr>
          <p:cNvSpPr txBox="1"/>
          <p:nvPr/>
        </p:nvSpPr>
        <p:spPr>
          <a:xfrm>
            <a:off x="5062331" y="3403790"/>
            <a:ext cx="7129669" cy="1477328"/>
          </a:xfrm>
          <a:prstGeom prst="rect">
            <a:avLst/>
          </a:prstGeom>
          <a:solidFill>
            <a:srgbClr val="FFE399"/>
          </a:solidFill>
        </p:spPr>
        <p:txBody>
          <a:bodyPr wrap="square" lIns="0" tIns="0" rIns="0" bIns="0" rtlCol="0">
            <a:spAutoFit/>
          </a:bodyPr>
          <a:lstStyle/>
          <a:p>
            <a:pPr marL="91440">
              <a:spcBef>
                <a:spcPts val="1200"/>
              </a:spcBef>
            </a:pPr>
            <a:r>
              <a:rPr lang="en-US" sz="2400" err="1"/>
              <a:t>"Contruyendo agentes utilizando un ejército de modelos"</a:t>
            </a:r>
          </a:p>
          <a:p>
            <a:pPr marL="91440"/>
            <a:r>
              <a:rPr lang="en-US" sz="2400" i="1"/>
              <a:t>April 17</a:t>
            </a:r>
            <a:r>
              <a:rPr lang="en-US" sz="2400" b="0" i="1">
                <a:effectLst/>
              </a:rPr>
              <a:t>, Facundo Santiago (es)</a:t>
            </a:r>
            <a:r>
              <a:rPr lang="en-US" sz="2400" i="1">
                <a:effectLst/>
              </a:rPr>
              <a:t>🩷</a:t>
            </a:r>
            <a:endParaRPr lang="en-US" sz="2400" b="0" i="1">
              <a:effectLst/>
            </a:endParaRPr>
          </a:p>
          <a:p>
            <a:pPr marL="91440"/>
            <a:endParaRPr lang="en-US" sz="2400" err="1"/>
          </a:p>
        </p:txBody>
      </p:sp>
      <p:sp>
        <p:nvSpPr>
          <p:cNvPr id="21" name="TextBox 20">
            <a:extLst>
              <a:ext uri="{FF2B5EF4-FFF2-40B4-BE49-F238E27FC236}">
                <a16:creationId xmlns:a16="http://schemas.microsoft.com/office/drawing/2014/main" id="{86558F2B-9293-6A10-9ECD-B629EE3CA317}"/>
              </a:ext>
            </a:extLst>
          </p:cNvPr>
          <p:cNvSpPr txBox="1"/>
          <p:nvPr/>
        </p:nvSpPr>
        <p:spPr>
          <a:xfrm>
            <a:off x="5062331" y="609698"/>
            <a:ext cx="7129669" cy="2369880"/>
          </a:xfrm>
          <a:prstGeom prst="rect">
            <a:avLst/>
          </a:prstGeom>
          <a:solidFill>
            <a:srgbClr val="FFE399"/>
          </a:solidFill>
        </p:spPr>
        <p:txBody>
          <a:bodyPr wrap="square" lIns="0" tIns="0" rIns="0" bIns="0" rtlCol="0">
            <a:spAutoFit/>
          </a:bodyPr>
          <a:lstStyle/>
          <a:p>
            <a:pPr algn="l">
              <a:buNone/>
            </a:pPr>
            <a:r>
              <a:rPr lang="en-US" sz="2400" err="1"/>
              <a:t>"</a:t>
            </a:r>
            <a:r>
              <a:rPr lang="en-US" sz="2400" i="0">
                <a:solidFill>
                  <a:srgbClr val="171717"/>
                </a:solidFill>
                <a:effectLst/>
                <a:latin typeface="Segoe UI" panose="020B0502040204020203" pitchFamily="34" charset="0"/>
              </a:rPr>
              <a:t>Agentes de IA + .NET Aspire</a:t>
            </a:r>
            <a:r>
              <a:rPr lang="en-US" sz="2400" err="1"/>
              <a:t>"</a:t>
            </a:r>
          </a:p>
          <a:p>
            <a:pPr marL="91440"/>
            <a:r>
              <a:rPr lang="en-US" sz="2400" i="1"/>
              <a:t>April 16</a:t>
            </a:r>
            <a:r>
              <a:rPr lang="en-US" sz="2400" i="1">
                <a:effectLst/>
              </a:rPr>
              <a:t>, Bruno Capuano (es)🩷</a:t>
            </a:r>
          </a:p>
          <a:p>
            <a:pPr marL="91440">
              <a:spcBef>
                <a:spcPts val="1200"/>
              </a:spcBef>
            </a:pPr>
            <a:r>
              <a:rPr lang="en-US" sz="2400" err="1"/>
              <a:t>"VoiceRAG: habla con tus datos"</a:t>
            </a:r>
          </a:p>
          <a:p>
            <a:pPr marL="91440"/>
            <a:r>
              <a:rPr lang="en-US" sz="2400" i="1" err="1"/>
              <a:t>April 23, </a:t>
            </a:r>
            <a:r>
              <a:rPr lang="en-US" sz="2400" i="1">
                <a:effectLst/>
              </a:rPr>
              <a:t>Enrique Moreno Cano (es)🩷</a:t>
            </a:r>
          </a:p>
          <a:p>
            <a:pPr marL="91440"/>
            <a:endParaRPr lang="en-US" sz="2400" i="1"/>
          </a:p>
          <a:p>
            <a:pPr marL="91440"/>
            <a:r>
              <a:rPr lang="en-US" sz="2400" i="1">
                <a:effectLst/>
              </a:rPr>
              <a:t>and many more sessions!</a:t>
            </a:r>
          </a:p>
        </p:txBody>
      </p:sp>
    </p:spTree>
    <p:extLst>
      <p:ext uri="{BB962C8B-B14F-4D97-AF65-F5344CB8AC3E}">
        <p14:creationId xmlns:p14="http://schemas.microsoft.com/office/powerpoint/2010/main" val="80011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A12F2-90EE-8B8A-2FFC-FBAB12DAD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096784-F321-332E-7C71-ABE3B33D99F1}"/>
              </a:ext>
            </a:extLst>
          </p:cNvPr>
          <p:cNvSpPr>
            <a:spLocks noGrp="1"/>
          </p:cNvSpPr>
          <p:nvPr>
            <p:ph type="title"/>
          </p:nvPr>
        </p:nvSpPr>
        <p:spPr/>
        <p:txBody>
          <a:bodyPr/>
          <a:lstStyle/>
          <a:p>
            <a:r>
              <a:rPr lang="en-US"/>
              <a:t>Premios 🏆</a:t>
            </a:r>
          </a:p>
        </p:txBody>
      </p:sp>
      <p:graphicFrame>
        <p:nvGraphicFramePr>
          <p:cNvPr id="7" name="Table 6">
            <a:extLst>
              <a:ext uri="{FF2B5EF4-FFF2-40B4-BE49-F238E27FC236}">
                <a16:creationId xmlns:a16="http://schemas.microsoft.com/office/drawing/2014/main" id="{49402D12-8BDA-B1A0-1A52-E18C026B6F35}"/>
              </a:ext>
            </a:extLst>
          </p:cNvPr>
          <p:cNvGraphicFramePr>
            <a:graphicFrameLocks noGrp="1"/>
          </p:cNvGraphicFramePr>
          <p:nvPr>
            <p:extLst>
              <p:ext uri="{D42A27DB-BD31-4B8C-83A1-F6EECF244321}">
                <p14:modId xmlns:p14="http://schemas.microsoft.com/office/powerpoint/2010/main" val="2417745770"/>
              </p:ext>
            </p:extLst>
          </p:nvPr>
        </p:nvGraphicFramePr>
        <p:xfrm>
          <a:off x="492914" y="1213029"/>
          <a:ext cx="11206172" cy="5644971"/>
        </p:xfrm>
        <a:graphic>
          <a:graphicData uri="http://schemas.openxmlformats.org/drawingml/2006/table">
            <a:tbl>
              <a:tblPr firstRow="1" bandRow="1">
                <a:tableStyleId>{F5AB1C69-6EDB-4FF4-983F-18BD219EF322}</a:tableStyleId>
              </a:tblPr>
              <a:tblGrid>
                <a:gridCol w="8990720">
                  <a:extLst>
                    <a:ext uri="{9D8B030D-6E8A-4147-A177-3AD203B41FA5}">
                      <a16:colId xmlns:a16="http://schemas.microsoft.com/office/drawing/2014/main" val="3844801597"/>
                    </a:ext>
                  </a:extLst>
                </a:gridCol>
                <a:gridCol w="2215452">
                  <a:extLst>
                    <a:ext uri="{9D8B030D-6E8A-4147-A177-3AD203B41FA5}">
                      <a16:colId xmlns:a16="http://schemas.microsoft.com/office/drawing/2014/main" val="3167985847"/>
                    </a:ext>
                  </a:extLst>
                </a:gridCol>
              </a:tblGrid>
              <a:tr h="404385">
                <a:tc>
                  <a:txBody>
                    <a:bodyPr/>
                    <a:lstStyle/>
                    <a:p>
                      <a:r>
                        <a:rPr lang="en-US" sz="2200" b="1" kern="1200">
                          <a:solidFill>
                            <a:schemeClr val="lt1"/>
                          </a:solidFill>
                          <a:effectLst/>
                        </a:rPr>
                        <a:t>Categoría</a:t>
                      </a:r>
                      <a:endParaRPr lang="en-US" sz="2200" b="1">
                        <a:latin typeface="Aptos" panose="020B0004020202020204" pitchFamily="34" charset="0"/>
                      </a:endParaRPr>
                    </a:p>
                  </a:txBody>
                  <a:tcPr/>
                </a:tc>
                <a:tc>
                  <a:txBody>
                    <a:bodyPr/>
                    <a:lstStyle/>
                    <a:p>
                      <a:r>
                        <a:rPr lang="en-US" sz="2200"/>
                        <a:t>Premio</a:t>
                      </a:r>
                      <a:endParaRPr lang="en-US" sz="2200">
                        <a:latin typeface="Aptos" panose="020B0004020202020204" pitchFamily="34" charset="0"/>
                      </a:endParaRPr>
                    </a:p>
                  </a:txBody>
                  <a:tcPr/>
                </a:tc>
                <a:extLst>
                  <a:ext uri="{0D108BD9-81ED-4DB2-BD59-A6C34878D82A}">
                    <a16:rowId xmlns:a16="http://schemas.microsoft.com/office/drawing/2014/main" val="791251203"/>
                  </a:ext>
                </a:extLst>
              </a:tr>
              <a:tr h="722116">
                <a:tc>
                  <a:txBody>
                    <a:bodyPr/>
                    <a:lstStyle/>
                    <a:p>
                      <a:r>
                        <a:rPr lang="en-US" sz="2200" b="0" kern="1200">
                          <a:solidFill>
                            <a:schemeClr val="tx1"/>
                          </a:solidFill>
                          <a:effectLst/>
                        </a:rPr>
                        <a:t>Mejor agente en General</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$20,000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2646114247"/>
                  </a:ext>
                </a:extLst>
              </a:tr>
              <a:tr h="722116">
                <a:tc>
                  <a:txBody>
                    <a:bodyPr/>
                    <a:lstStyle/>
                    <a:p>
                      <a:r>
                        <a:rPr lang="en-US" sz="2200" b="0" kern="1200">
                          <a:solidFill>
                            <a:schemeClr val="tx1"/>
                          </a:solidFill>
                          <a:effectLst/>
                        </a:rPr>
                        <a:t>Mejor agente en Python</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998105245"/>
                  </a:ext>
                </a:extLst>
              </a:tr>
              <a:tr h="722116">
                <a:tc>
                  <a:txBody>
                    <a:bodyPr/>
                    <a:lstStyle/>
                    <a:p>
                      <a:r>
                        <a:rPr lang="en-US" sz="2200" b="0" kern="1200">
                          <a:solidFill>
                            <a:schemeClr val="tx1"/>
                          </a:solidFill>
                          <a:effectLst/>
                        </a:rPr>
                        <a:t>Mejor agente en C# </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1960521213"/>
                  </a:ext>
                </a:extLst>
              </a:tr>
              <a:tr h="722116">
                <a:tc>
                  <a:txBody>
                    <a:bodyPr/>
                    <a:lstStyle/>
                    <a:p>
                      <a:r>
                        <a:rPr lang="en-US" sz="2200" b="0" kern="1200">
                          <a:solidFill>
                            <a:schemeClr val="tx1"/>
                          </a:solidFill>
                          <a:effectLst/>
                        </a:rPr>
                        <a:t>Mejor agente en Java </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1205271122"/>
                  </a:ext>
                </a:extLst>
              </a:tr>
              <a:tr h="722116">
                <a:tc>
                  <a:txBody>
                    <a:bodyPr/>
                    <a:lstStyle/>
                    <a:p>
                      <a:r>
                        <a:rPr lang="en-US" sz="2200" b="0" kern="1200">
                          <a:solidFill>
                            <a:schemeClr val="tx1"/>
                          </a:solidFill>
                          <a:effectLst/>
                        </a:rPr>
                        <a:t>Mejor agente en JavaScript/TypeScript </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416779422"/>
                  </a:ext>
                </a:extLst>
              </a:tr>
              <a:tr h="646251">
                <a:tc>
                  <a:txBody>
                    <a:bodyPr/>
                    <a:lstStyle/>
                    <a:p>
                      <a:r>
                        <a:rPr lang="en-US" sz="2200" b="0" kern="1200">
                          <a:solidFill>
                            <a:schemeClr val="tx1"/>
                          </a:solidFill>
                          <a:effectLst/>
                        </a:rPr>
                        <a:t>Mejor agente Copilot (con Microsoft Copilot Studio o 365 Agents SDK) </a:t>
                      </a:r>
                      <a:endParaRPr lang="en-US" sz="2200">
                        <a:solidFill>
                          <a:schemeClr val="tx1"/>
                        </a:solidFill>
                        <a:latin typeface="Aptos" panose="020B0004020202020204" pitchFamily="34" charset="0"/>
                      </a:endParaRPr>
                    </a:p>
                  </a:txBody>
                  <a:tcPr/>
                </a:tc>
                <a:tc>
                  <a:txBody>
                    <a:bodyPr/>
                    <a:lstStyle/>
                    <a:p>
                      <a:r>
                        <a:rPr lang="en-US" sz="2200" b="0" kern="1200">
                          <a:solidFill>
                            <a:schemeClr val="tx1"/>
                          </a:solidFill>
                          <a:effectLst/>
                        </a:rPr>
                        <a:t>$5,000</a:t>
                      </a:r>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732963978"/>
                  </a:ext>
                </a:extLst>
              </a:tr>
              <a:tr h="722116">
                <a:tc>
                  <a:txBody>
                    <a:bodyPr/>
                    <a:lstStyle/>
                    <a:p>
                      <a:r>
                        <a:rPr lang="en-US" sz="2200" b="0" kern="1200">
                          <a:solidFill>
                            <a:schemeClr val="tx1"/>
                          </a:solidFill>
                          <a:effectLst/>
                        </a:rPr>
                        <a:t>Mejor uso de Servicio de Agentes de Azure AI</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1775448910"/>
                  </a:ext>
                </a:extLst>
              </a:tr>
            </a:tbl>
          </a:graphicData>
        </a:graphic>
      </p:graphicFrame>
      <p:sp>
        <p:nvSpPr>
          <p:cNvPr id="8" name="TextBox 7">
            <a:extLst>
              <a:ext uri="{FF2B5EF4-FFF2-40B4-BE49-F238E27FC236}">
                <a16:creationId xmlns:a16="http://schemas.microsoft.com/office/drawing/2014/main" id="{30183566-5F9C-0193-1801-5C486B8EF919}"/>
              </a:ext>
            </a:extLst>
          </p:cNvPr>
          <p:cNvSpPr txBox="1"/>
          <p:nvPr/>
        </p:nvSpPr>
        <p:spPr>
          <a:xfrm>
            <a:off x="8119863" y="457200"/>
            <a:ext cx="3579223" cy="553998"/>
          </a:xfrm>
          <a:prstGeom prst="rect">
            <a:avLst/>
          </a:prstGeom>
          <a:noFill/>
        </p:spPr>
        <p:txBody>
          <a:bodyPr wrap="square" lIns="0" tIns="0" rIns="0" bIns="0" rtlCol="0">
            <a:spAutoFit/>
          </a:bodyPr>
          <a:lstStyle/>
          <a:p>
            <a:pPr algn="r"/>
            <a:r>
              <a:rPr lang="en-US" i="1" err="1">
                <a:latin typeface="Aptos" panose="020B0004020202020204" pitchFamily="34" charset="0"/>
              </a:rPr>
              <a:t>El monto del premio es por equipo, no por miembro del equipo</a:t>
            </a:r>
          </a:p>
        </p:txBody>
      </p:sp>
    </p:spTree>
    <p:extLst>
      <p:ext uri="{BB962C8B-B14F-4D97-AF65-F5344CB8AC3E}">
        <p14:creationId xmlns:p14="http://schemas.microsoft.com/office/powerpoint/2010/main" val="28463944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7493-0C33-3A39-5CB0-92EE4754B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A1518-41DB-720F-B862-91DF352613B8}"/>
              </a:ext>
            </a:extLst>
          </p:cNvPr>
          <p:cNvSpPr>
            <a:spLocks noGrp="1"/>
          </p:cNvSpPr>
          <p:nvPr>
            <p:ph type="title"/>
          </p:nvPr>
        </p:nvSpPr>
        <p:spPr/>
        <p:txBody>
          <a:bodyPr/>
          <a:lstStyle/>
          <a:p>
            <a:r>
              <a:rPr lang="en-US"/>
              <a:t>Azure AI Agents Service</a:t>
            </a:r>
          </a:p>
        </p:txBody>
      </p:sp>
      <p:sp>
        <p:nvSpPr>
          <p:cNvPr id="17" name="TextBox 16">
            <a:extLst>
              <a:ext uri="{FF2B5EF4-FFF2-40B4-BE49-F238E27FC236}">
                <a16:creationId xmlns:a16="http://schemas.microsoft.com/office/drawing/2014/main" id="{4DBEFE48-F592-E1C5-FEF7-462F018ED8D2}"/>
              </a:ext>
            </a:extLst>
          </p:cNvPr>
          <p:cNvSpPr txBox="1"/>
          <p:nvPr/>
        </p:nvSpPr>
        <p:spPr>
          <a:xfrm>
            <a:off x="3091543" y="1397674"/>
            <a:ext cx="9100458" cy="4431983"/>
          </a:xfrm>
          <a:prstGeom prst="rect">
            <a:avLst/>
          </a:prstGeom>
          <a:solidFill>
            <a:srgbClr val="FFE399"/>
          </a:solidFill>
        </p:spPr>
        <p:txBody>
          <a:bodyPr wrap="square" lIns="0" tIns="0" rIns="0" bIns="0" rtlCol="0">
            <a:spAutoFit/>
          </a:bodyPr>
          <a:lstStyle/>
          <a:p>
            <a:pPr marL="91440">
              <a:spcBef>
                <a:spcPts val="1200"/>
              </a:spcBef>
            </a:pPr>
            <a:r>
              <a:rPr lang="en-US" sz="2400" err="1"/>
              <a:t>"Crea tu aplicación de código con Azure AI Agent Service"</a:t>
            </a:r>
          </a:p>
          <a:p>
            <a:pPr marL="91440"/>
            <a:r>
              <a:rPr lang="en-US" sz="2400" i="1"/>
              <a:t>April 16, Miguel Martinez (es)</a:t>
            </a:r>
            <a:r>
              <a:rPr lang="en-US" sz="2400" i="1">
                <a:effectLst/>
              </a:rPr>
              <a:t>🩷</a:t>
            </a:r>
            <a:endParaRPr lang="en-US" sz="2400" i="1"/>
          </a:p>
          <a:p>
            <a:pPr marL="91440"/>
            <a:endParaRPr lang="en-US" sz="2400" i="1"/>
          </a:p>
          <a:p>
            <a:pPr marL="91440"/>
            <a:r>
              <a:rPr lang="en-US" sz="2400"/>
              <a:t>"</a:t>
            </a:r>
            <a:r>
              <a:rPr lang="en-US" sz="2400" err="1"/>
              <a:t>Crea tu agente en JS con Azure AI Agent Service </a:t>
            </a:r>
            <a:r>
              <a:rPr lang="en-US" sz="2400"/>
              <a:t>"</a:t>
            </a:r>
          </a:p>
          <a:p>
            <a:pPr marL="91440"/>
            <a:r>
              <a:rPr lang="en-US" sz="2400" i="1"/>
              <a:t>April 17, Cynthia Zanoni (pt)</a:t>
            </a:r>
          </a:p>
          <a:p>
            <a:pPr marL="91440"/>
            <a:endParaRPr lang="en-US" sz="2400" i="1"/>
          </a:p>
          <a:p>
            <a:pPr marL="91440"/>
            <a:r>
              <a:rPr lang="en-US" sz="2400"/>
              <a:t>"</a:t>
            </a:r>
            <a:r>
              <a:rPr lang="en-US" sz="2400" err="1"/>
              <a:t>Crea tu aplicación de código con Azure AI Agent Service"</a:t>
            </a:r>
          </a:p>
          <a:p>
            <a:pPr marL="91440"/>
            <a:r>
              <a:rPr lang="en-US" sz="2400"/>
              <a:t>(.NET)"</a:t>
            </a:r>
          </a:p>
          <a:p>
            <a:pPr marL="91440"/>
            <a:r>
              <a:rPr lang="en-US" sz="2400" i="1"/>
              <a:t>April 10, Aaron Powell (en)</a:t>
            </a:r>
          </a:p>
          <a:p>
            <a:pPr marL="91440"/>
            <a:endParaRPr lang="en-US" sz="2400" b="0" i="1">
              <a:effectLst/>
            </a:endParaRPr>
          </a:p>
          <a:p>
            <a:pPr marL="91440"/>
            <a:r>
              <a:rPr lang="en-US" sz="2400"/>
              <a:t>"Ampliación de agentes de IA con Azure Functions"</a:t>
            </a:r>
          </a:p>
          <a:p>
            <a:pPr marL="91440"/>
            <a:r>
              <a:rPr lang="en-US" sz="2400" b="0" i="1">
                <a:effectLst/>
              </a:rPr>
              <a:t>April 24, Eamon O'Reilly, Nick Greenfield (en)</a:t>
            </a:r>
          </a:p>
        </p:txBody>
      </p:sp>
      <p:sp>
        <p:nvSpPr>
          <p:cNvPr id="5" name="TextBox 4">
            <a:extLst>
              <a:ext uri="{FF2B5EF4-FFF2-40B4-BE49-F238E27FC236}">
                <a16:creationId xmlns:a16="http://schemas.microsoft.com/office/drawing/2014/main" id="{2ABF83AA-8589-8C0E-027C-F56311BEF0CD}"/>
              </a:ext>
            </a:extLst>
          </p:cNvPr>
          <p:cNvSpPr txBox="1"/>
          <p:nvPr/>
        </p:nvSpPr>
        <p:spPr>
          <a:xfrm>
            <a:off x="588263" y="1397674"/>
            <a:ext cx="2259440" cy="2215991"/>
          </a:xfrm>
          <a:prstGeom prst="rect">
            <a:avLst/>
          </a:prstGeom>
          <a:noFill/>
        </p:spPr>
        <p:txBody>
          <a:bodyPr wrap="square" lIns="0" tIns="0" rIns="0" bIns="0" rtlCol="0">
            <a:spAutoFit/>
          </a:bodyPr>
          <a:lstStyle/>
          <a:p>
            <a:pPr algn="ctr"/>
            <a:r>
              <a:rPr lang="en-US" sz="2400" err="1"/>
              <a:t>El servicio de agentes </a:t>
            </a:r>
          </a:p>
          <a:p>
            <a:pPr algn="ctr"/>
            <a:r>
              <a:rPr lang="en-US" sz="2400" err="1"/>
              <a:t>facilita el uso de herramientas integradas y la observabilidad.</a:t>
            </a:r>
          </a:p>
        </p:txBody>
      </p:sp>
    </p:spTree>
    <p:extLst>
      <p:ext uri="{BB962C8B-B14F-4D97-AF65-F5344CB8AC3E}">
        <p14:creationId xmlns:p14="http://schemas.microsoft.com/office/powerpoint/2010/main" val="32740137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B4C2-B2A0-52D3-54A1-478561EB7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265C7-B420-6BAD-2D0D-DF75A74896FC}"/>
              </a:ext>
            </a:extLst>
          </p:cNvPr>
          <p:cNvSpPr>
            <a:spLocks noGrp="1"/>
          </p:cNvSpPr>
          <p:nvPr>
            <p:ph type="title"/>
          </p:nvPr>
        </p:nvSpPr>
        <p:spPr>
          <a:xfrm>
            <a:off x="588262" y="457200"/>
            <a:ext cx="6726937" cy="553998"/>
          </a:xfrm>
        </p:spPr>
        <p:txBody>
          <a:bodyPr/>
          <a:lstStyle/>
          <a:p>
            <a:r>
              <a:rPr lang="en-US"/>
              <a:t>Orquestadores de Microsoft</a:t>
            </a:r>
          </a:p>
        </p:txBody>
      </p:sp>
      <p:sp>
        <p:nvSpPr>
          <p:cNvPr id="4" name="TextBox 3">
            <a:extLst>
              <a:ext uri="{FF2B5EF4-FFF2-40B4-BE49-F238E27FC236}">
                <a16:creationId xmlns:a16="http://schemas.microsoft.com/office/drawing/2014/main" id="{7C590B44-6B0C-5D86-73FD-CC9200BA5D4B}"/>
              </a:ext>
            </a:extLst>
          </p:cNvPr>
          <p:cNvSpPr txBox="1"/>
          <p:nvPr/>
        </p:nvSpPr>
        <p:spPr>
          <a:xfrm>
            <a:off x="588263" y="1526504"/>
            <a:ext cx="2817546" cy="738664"/>
          </a:xfrm>
          <a:prstGeom prst="rect">
            <a:avLst/>
          </a:prstGeom>
          <a:noFill/>
        </p:spPr>
        <p:txBody>
          <a:bodyPr wrap="square" lIns="0" tIns="0" rIns="0" bIns="0" rtlCol="0">
            <a:spAutoFit/>
          </a:bodyPr>
          <a:lstStyle/>
          <a:p>
            <a:pPr algn="ctr"/>
            <a:r>
              <a:rPr lang="en-US" sz="2400" b="1" err="1"/>
              <a:t>Semantic Kernel</a:t>
            </a:r>
          </a:p>
          <a:p>
            <a:pPr algn="ctr"/>
            <a:r>
              <a:rPr lang="en-US" sz="2400" err="1"/>
              <a:t>Python and C#</a:t>
            </a:r>
          </a:p>
        </p:txBody>
      </p:sp>
      <p:sp>
        <p:nvSpPr>
          <p:cNvPr id="9" name="TextBox 8">
            <a:extLst>
              <a:ext uri="{FF2B5EF4-FFF2-40B4-BE49-F238E27FC236}">
                <a16:creationId xmlns:a16="http://schemas.microsoft.com/office/drawing/2014/main" id="{F5CB52C7-768E-9839-0B55-C4E5E367A555}"/>
              </a:ext>
            </a:extLst>
          </p:cNvPr>
          <p:cNvSpPr txBox="1"/>
          <p:nvPr/>
        </p:nvSpPr>
        <p:spPr>
          <a:xfrm>
            <a:off x="3405810" y="5394354"/>
            <a:ext cx="8786190" cy="1107996"/>
          </a:xfrm>
          <a:prstGeom prst="rect">
            <a:avLst/>
          </a:prstGeom>
          <a:solidFill>
            <a:srgbClr val="FFE399"/>
          </a:solidFill>
        </p:spPr>
        <p:txBody>
          <a:bodyPr wrap="square" lIns="0" tIns="0" rIns="0" bIns="0" rtlCol="0">
            <a:spAutoFit/>
          </a:bodyPr>
          <a:lstStyle/>
          <a:p>
            <a:pPr marL="91440">
              <a:spcBef>
                <a:spcPts val="1200"/>
              </a:spcBef>
            </a:pPr>
            <a:r>
              <a:rPr lang="en-US" sz="2400" err="1"/>
              <a:t>"Creación de agentes con AutoGen v0.4"</a:t>
            </a:r>
          </a:p>
          <a:p>
            <a:pPr marL="91440"/>
            <a:r>
              <a:rPr lang="en-US" sz="2400" i="1"/>
              <a:t>April 15</a:t>
            </a:r>
            <a:r>
              <a:rPr lang="en-US" sz="2400" b="0" i="1">
                <a:effectLst/>
              </a:rPr>
              <a:t>, Jack Gerrits, Eric Zhu (en)</a:t>
            </a:r>
          </a:p>
          <a:p>
            <a:pPr marL="91440"/>
            <a:endParaRPr lang="en-US" sz="2400" err="1"/>
          </a:p>
        </p:txBody>
      </p:sp>
      <p:pic>
        <p:nvPicPr>
          <p:cNvPr id="20" name="Graphic 19" descr="Presentation with media outline">
            <a:extLst>
              <a:ext uri="{FF2B5EF4-FFF2-40B4-BE49-F238E27FC236}">
                <a16:creationId xmlns:a16="http://schemas.microsoft.com/office/drawing/2014/main" id="{AD7BBD5D-1E91-71C6-99D0-C0EB47EA94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49584" y="3414090"/>
            <a:ext cx="914400" cy="914400"/>
          </a:xfrm>
          <a:prstGeom prst="rect">
            <a:avLst/>
          </a:prstGeom>
        </p:spPr>
      </p:pic>
      <p:sp>
        <p:nvSpPr>
          <p:cNvPr id="21" name="TextBox 20">
            <a:extLst>
              <a:ext uri="{FF2B5EF4-FFF2-40B4-BE49-F238E27FC236}">
                <a16:creationId xmlns:a16="http://schemas.microsoft.com/office/drawing/2014/main" id="{371403DA-3CA6-E5A7-72CE-BB45C6C05276}"/>
              </a:ext>
            </a:extLst>
          </p:cNvPr>
          <p:cNvSpPr txBox="1"/>
          <p:nvPr/>
        </p:nvSpPr>
        <p:spPr>
          <a:xfrm>
            <a:off x="3414225" y="1383547"/>
            <a:ext cx="8656053" cy="2739211"/>
          </a:xfrm>
          <a:prstGeom prst="rect">
            <a:avLst/>
          </a:prstGeom>
          <a:solidFill>
            <a:srgbClr val="FFE399"/>
          </a:solidFill>
        </p:spPr>
        <p:txBody>
          <a:bodyPr wrap="square" lIns="0" tIns="0" rIns="0" bIns="0" rtlCol="0">
            <a:spAutoFit/>
          </a:bodyPr>
          <a:lstStyle/>
          <a:p>
            <a:pPr algn="l">
              <a:buNone/>
            </a:pPr>
            <a:r>
              <a:rPr lang="en-US" sz="2400" err="1"/>
              <a:t>"Crea aplicaciones de agentes de IA con Semantic Kernel"</a:t>
            </a:r>
          </a:p>
          <a:p>
            <a:pPr marL="91440"/>
            <a:r>
              <a:rPr lang="en-US" sz="2400" i="1"/>
              <a:t>April 17, Miguel Martinez (es)</a:t>
            </a:r>
            <a:r>
              <a:rPr lang="en-US" sz="2400" i="1">
                <a:effectLst/>
              </a:rPr>
              <a:t>🩷</a:t>
            </a:r>
          </a:p>
          <a:p>
            <a:pPr marL="91440">
              <a:spcBef>
                <a:spcPts val="1200"/>
              </a:spcBef>
            </a:pPr>
            <a:r>
              <a:rPr lang="en-US" sz="2400" err="1"/>
              <a:t>"IA multiagente con Semantic Kernel y Azure Cosmos DB "</a:t>
            </a:r>
          </a:p>
          <a:p>
            <a:pPr marL="91440"/>
            <a:r>
              <a:rPr lang="en-US" sz="2400" i="1" err="1"/>
              <a:t>April 16, </a:t>
            </a:r>
            <a:r>
              <a:rPr lang="en-US" sz="2400" i="1">
                <a:effectLst/>
              </a:rPr>
              <a:t>Sajeetharan Sinnathurai, Abhishek Gupta (en)</a:t>
            </a:r>
          </a:p>
          <a:p>
            <a:pPr marL="91440"/>
            <a:endParaRPr lang="en-US" sz="2400" i="1"/>
          </a:p>
          <a:p>
            <a:pPr marL="91440"/>
            <a:r>
              <a:rPr lang="en-US" sz="2400">
                <a:effectLst/>
              </a:rPr>
              <a:t>"Soluciones multiagente con SignalR, gRPC y HTTP"</a:t>
            </a:r>
          </a:p>
          <a:p>
            <a:pPr marL="91440"/>
            <a:r>
              <a:rPr lang="en-US" sz="2400" i="1"/>
              <a:t>April 22, Brandon Hurlburt (en)</a:t>
            </a:r>
            <a:endParaRPr lang="en-US" sz="2400" i="1">
              <a:effectLst/>
            </a:endParaRPr>
          </a:p>
        </p:txBody>
      </p:sp>
      <p:sp>
        <p:nvSpPr>
          <p:cNvPr id="6" name="TextBox 5">
            <a:extLst>
              <a:ext uri="{FF2B5EF4-FFF2-40B4-BE49-F238E27FC236}">
                <a16:creationId xmlns:a16="http://schemas.microsoft.com/office/drawing/2014/main" id="{4BDBB7FA-5E75-6B10-2D7D-7B48B2E077B8}"/>
              </a:ext>
            </a:extLst>
          </p:cNvPr>
          <p:cNvSpPr txBox="1"/>
          <p:nvPr/>
        </p:nvSpPr>
        <p:spPr>
          <a:xfrm>
            <a:off x="609931" y="5404654"/>
            <a:ext cx="2817546" cy="738664"/>
          </a:xfrm>
          <a:prstGeom prst="rect">
            <a:avLst/>
          </a:prstGeom>
          <a:noFill/>
        </p:spPr>
        <p:txBody>
          <a:bodyPr wrap="square" lIns="0" tIns="0" rIns="0" bIns="0" rtlCol="0">
            <a:spAutoFit/>
          </a:bodyPr>
          <a:lstStyle/>
          <a:p>
            <a:pPr algn="ctr"/>
            <a:r>
              <a:rPr lang="en-US" sz="2400" b="1" err="1"/>
              <a:t>AutoGen</a:t>
            </a:r>
          </a:p>
          <a:p>
            <a:pPr algn="ctr"/>
            <a:r>
              <a:rPr lang="en-US" sz="2400" err="1"/>
              <a:t>Python</a:t>
            </a:r>
          </a:p>
        </p:txBody>
      </p:sp>
    </p:spTree>
    <p:extLst>
      <p:ext uri="{BB962C8B-B14F-4D97-AF65-F5344CB8AC3E}">
        <p14:creationId xmlns:p14="http://schemas.microsoft.com/office/powerpoint/2010/main" val="273099491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0F12C-5D49-D03E-CF92-0250DA50F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FDE745-5A1E-C3C7-00D3-2566CDCE47AD}"/>
              </a:ext>
            </a:extLst>
          </p:cNvPr>
          <p:cNvSpPr>
            <a:spLocks noGrp="1"/>
          </p:cNvSpPr>
          <p:nvPr>
            <p:ph type="title"/>
          </p:nvPr>
        </p:nvSpPr>
        <p:spPr>
          <a:xfrm>
            <a:off x="588262" y="457200"/>
            <a:ext cx="9841199" cy="553998"/>
          </a:xfrm>
        </p:spPr>
        <p:txBody>
          <a:bodyPr/>
          <a:lstStyle/>
          <a:p>
            <a:r>
              <a:rPr lang="en-US"/>
              <a:t>Orquestadores de código abierto </a:t>
            </a:r>
          </a:p>
        </p:txBody>
      </p:sp>
      <p:sp>
        <p:nvSpPr>
          <p:cNvPr id="4" name="TextBox 3">
            <a:extLst>
              <a:ext uri="{FF2B5EF4-FFF2-40B4-BE49-F238E27FC236}">
                <a16:creationId xmlns:a16="http://schemas.microsoft.com/office/drawing/2014/main" id="{122F796C-CC4B-21FC-F134-3CD84F2A3839}"/>
              </a:ext>
            </a:extLst>
          </p:cNvPr>
          <p:cNvSpPr txBox="1"/>
          <p:nvPr/>
        </p:nvSpPr>
        <p:spPr>
          <a:xfrm>
            <a:off x="588263" y="1526504"/>
            <a:ext cx="2380224" cy="1107996"/>
          </a:xfrm>
          <a:prstGeom prst="rect">
            <a:avLst/>
          </a:prstGeom>
          <a:noFill/>
        </p:spPr>
        <p:txBody>
          <a:bodyPr wrap="square" lIns="0" tIns="0" rIns="0" bIns="0" rtlCol="0">
            <a:spAutoFit/>
          </a:bodyPr>
          <a:lstStyle/>
          <a:p>
            <a:pPr algn="ctr"/>
            <a:r>
              <a:rPr lang="en-US" sz="2400" b="1" err="1"/>
              <a:t>Llamaindex</a:t>
            </a:r>
          </a:p>
          <a:p>
            <a:pPr algn="ctr"/>
            <a:r>
              <a:rPr lang="en-US" sz="2400" err="1"/>
              <a:t>Python y JS</a:t>
            </a:r>
          </a:p>
          <a:p>
            <a:pPr algn="ctr"/>
            <a:r>
              <a:rPr lang="en-US" sz="2400" err="1"/>
              <a:t>(Charla es de JS)</a:t>
            </a:r>
          </a:p>
        </p:txBody>
      </p:sp>
      <p:sp>
        <p:nvSpPr>
          <p:cNvPr id="9" name="TextBox 8">
            <a:extLst>
              <a:ext uri="{FF2B5EF4-FFF2-40B4-BE49-F238E27FC236}">
                <a16:creationId xmlns:a16="http://schemas.microsoft.com/office/drawing/2014/main" id="{77EACEFC-5529-96B0-EA65-2C40F03C994F}"/>
              </a:ext>
            </a:extLst>
          </p:cNvPr>
          <p:cNvSpPr txBox="1"/>
          <p:nvPr/>
        </p:nvSpPr>
        <p:spPr>
          <a:xfrm>
            <a:off x="2968487" y="3135716"/>
            <a:ext cx="9223511" cy="2585323"/>
          </a:xfrm>
          <a:prstGeom prst="rect">
            <a:avLst/>
          </a:prstGeom>
          <a:solidFill>
            <a:srgbClr val="FFE399"/>
          </a:solidFill>
        </p:spPr>
        <p:txBody>
          <a:bodyPr wrap="square" lIns="0" tIns="0" rIns="0" bIns="0" rtlCol="0">
            <a:spAutoFit/>
          </a:bodyPr>
          <a:lstStyle/>
          <a:p>
            <a:pPr marL="91440">
              <a:spcBef>
                <a:spcPts val="1200"/>
              </a:spcBef>
            </a:pPr>
            <a:r>
              <a:rPr lang="en-US" sz="2400" err="1"/>
              <a:t>"Creación de agentes de IA de Java con LangChain4j y sesiones dinámicas"</a:t>
            </a:r>
          </a:p>
          <a:p>
            <a:pPr marL="91440"/>
            <a:r>
              <a:rPr lang="en-US" sz="2400" i="1"/>
              <a:t>April 17</a:t>
            </a:r>
            <a:r>
              <a:rPr lang="en-US" sz="2400" b="0" i="1">
                <a:effectLst/>
              </a:rPr>
              <a:t>, Brian Benz (en)</a:t>
            </a:r>
          </a:p>
          <a:p>
            <a:pPr marL="91440"/>
            <a:endParaRPr lang="en-US" sz="2400" i="1"/>
          </a:p>
          <a:p>
            <a:pPr marL="91440"/>
            <a:r>
              <a:rPr lang="en-US" sz="2400" b="0">
                <a:effectLst/>
              </a:rPr>
              <a:t>"API multiagente con LangGraph y Azure Cosmos DB"</a:t>
            </a:r>
          </a:p>
          <a:p>
            <a:pPr marL="91440"/>
            <a:r>
              <a:rPr lang="en-US" sz="2400" i="1" err="1"/>
              <a:t>April 16, Aayush Kataria, James Codella, Theo van Kraay (en)</a:t>
            </a:r>
          </a:p>
          <a:p>
            <a:pPr marL="91440"/>
            <a:endParaRPr lang="en-US" sz="2400" err="1"/>
          </a:p>
        </p:txBody>
      </p:sp>
      <p:sp>
        <p:nvSpPr>
          <p:cNvPr id="21" name="TextBox 20">
            <a:extLst>
              <a:ext uri="{FF2B5EF4-FFF2-40B4-BE49-F238E27FC236}">
                <a16:creationId xmlns:a16="http://schemas.microsoft.com/office/drawing/2014/main" id="{73D3C7AC-93CA-CBEC-3D06-85DAF7FE0724}"/>
              </a:ext>
            </a:extLst>
          </p:cNvPr>
          <p:cNvSpPr txBox="1"/>
          <p:nvPr/>
        </p:nvSpPr>
        <p:spPr>
          <a:xfrm>
            <a:off x="2968487" y="1531825"/>
            <a:ext cx="9101791" cy="1107996"/>
          </a:xfrm>
          <a:prstGeom prst="rect">
            <a:avLst/>
          </a:prstGeom>
          <a:solidFill>
            <a:srgbClr val="FFE399"/>
          </a:solidFill>
        </p:spPr>
        <p:txBody>
          <a:bodyPr wrap="square" lIns="0" tIns="0" rIns="0" bIns="0" rtlCol="0">
            <a:spAutoFit/>
          </a:bodyPr>
          <a:lstStyle/>
          <a:p>
            <a:pPr algn="l">
              <a:buNone/>
            </a:pPr>
            <a:r>
              <a:rPr lang="en-US" sz="2400" err="1"/>
              <a:t>"Agentes con conocimiento aumentado con LlamaIndex.TS"</a:t>
            </a:r>
          </a:p>
          <a:p>
            <a:pPr marL="91440"/>
            <a:r>
              <a:rPr lang="en-US" sz="2400" i="1"/>
              <a:t>April 21, Laurie Voss (en)</a:t>
            </a:r>
          </a:p>
          <a:p>
            <a:pPr marL="91440"/>
            <a:endParaRPr lang="en-US" sz="2400" i="1">
              <a:effectLst/>
            </a:endParaRPr>
          </a:p>
        </p:txBody>
      </p:sp>
      <p:sp>
        <p:nvSpPr>
          <p:cNvPr id="6" name="TextBox 5">
            <a:extLst>
              <a:ext uri="{FF2B5EF4-FFF2-40B4-BE49-F238E27FC236}">
                <a16:creationId xmlns:a16="http://schemas.microsoft.com/office/drawing/2014/main" id="{739D7914-C994-E51F-C993-FDA475C1C63B}"/>
              </a:ext>
            </a:extLst>
          </p:cNvPr>
          <p:cNvSpPr txBox="1"/>
          <p:nvPr/>
        </p:nvSpPr>
        <p:spPr>
          <a:xfrm>
            <a:off x="588262" y="3088061"/>
            <a:ext cx="2380225" cy="1477328"/>
          </a:xfrm>
          <a:prstGeom prst="rect">
            <a:avLst/>
          </a:prstGeom>
          <a:noFill/>
        </p:spPr>
        <p:txBody>
          <a:bodyPr wrap="square" lIns="0" tIns="0" rIns="0" bIns="0" rtlCol="0">
            <a:spAutoFit/>
          </a:bodyPr>
          <a:lstStyle/>
          <a:p>
            <a:pPr algn="ctr"/>
            <a:r>
              <a:rPr lang="en-US" sz="2400" b="1" err="1"/>
              <a:t>Langchain</a:t>
            </a:r>
          </a:p>
          <a:p>
            <a:pPr algn="ctr"/>
            <a:r>
              <a:rPr lang="en-US" sz="2400" err="1"/>
              <a:t>Versiones en Python, JS,</a:t>
            </a:r>
          </a:p>
          <a:p>
            <a:pPr algn="ctr"/>
            <a:r>
              <a:rPr lang="en-US" sz="2400" err="1"/>
              <a:t>y Java</a:t>
            </a:r>
          </a:p>
        </p:txBody>
      </p:sp>
    </p:spTree>
    <p:extLst>
      <p:ext uri="{BB962C8B-B14F-4D97-AF65-F5344CB8AC3E}">
        <p14:creationId xmlns:p14="http://schemas.microsoft.com/office/powerpoint/2010/main" val="285874066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50072-39C6-C4F2-19FB-159CF99C5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3BE21E-A614-9F04-3BBF-471390932CD0}"/>
              </a:ext>
            </a:extLst>
          </p:cNvPr>
          <p:cNvSpPr>
            <a:spLocks noGrp="1"/>
          </p:cNvSpPr>
          <p:nvPr>
            <p:ph type="title"/>
          </p:nvPr>
        </p:nvSpPr>
        <p:spPr>
          <a:xfrm>
            <a:off x="588262" y="457200"/>
            <a:ext cx="9841199" cy="553998"/>
          </a:xfrm>
        </p:spPr>
        <p:txBody>
          <a:bodyPr/>
          <a:lstStyle/>
          <a:p>
            <a:r>
              <a:rPr lang="en-US"/>
              <a:t>Almacenes de datos</a:t>
            </a:r>
          </a:p>
        </p:txBody>
      </p:sp>
      <p:sp>
        <p:nvSpPr>
          <p:cNvPr id="4" name="TextBox 3">
            <a:extLst>
              <a:ext uri="{FF2B5EF4-FFF2-40B4-BE49-F238E27FC236}">
                <a16:creationId xmlns:a16="http://schemas.microsoft.com/office/drawing/2014/main" id="{C02CC31F-29A5-03D9-61EC-7B6419E28C15}"/>
              </a:ext>
            </a:extLst>
          </p:cNvPr>
          <p:cNvSpPr txBox="1"/>
          <p:nvPr/>
        </p:nvSpPr>
        <p:spPr>
          <a:xfrm>
            <a:off x="588263" y="1445641"/>
            <a:ext cx="2380224" cy="738664"/>
          </a:xfrm>
          <a:prstGeom prst="rect">
            <a:avLst/>
          </a:prstGeom>
          <a:noFill/>
        </p:spPr>
        <p:txBody>
          <a:bodyPr wrap="square" lIns="0" tIns="0" rIns="0" bIns="0" rtlCol="0">
            <a:spAutoFit/>
          </a:bodyPr>
          <a:lstStyle/>
          <a:p>
            <a:pPr algn="ctr"/>
            <a:r>
              <a:rPr lang="en-US" sz="2400" b="1" err="1"/>
              <a:t>Azure</a:t>
            </a:r>
          </a:p>
          <a:p>
            <a:pPr algn="ctr"/>
            <a:r>
              <a:rPr lang="en-US" sz="2400" b="1" err="1"/>
              <a:t>Cosmos DB</a:t>
            </a:r>
          </a:p>
        </p:txBody>
      </p:sp>
      <p:sp>
        <p:nvSpPr>
          <p:cNvPr id="21" name="TextBox 20">
            <a:extLst>
              <a:ext uri="{FF2B5EF4-FFF2-40B4-BE49-F238E27FC236}">
                <a16:creationId xmlns:a16="http://schemas.microsoft.com/office/drawing/2014/main" id="{B0163F78-0352-5EF6-7542-1FBB53E72A41}"/>
              </a:ext>
            </a:extLst>
          </p:cNvPr>
          <p:cNvSpPr txBox="1"/>
          <p:nvPr/>
        </p:nvSpPr>
        <p:spPr>
          <a:xfrm>
            <a:off x="2968487" y="1187652"/>
            <a:ext cx="9101791" cy="1846659"/>
          </a:xfrm>
          <a:prstGeom prst="rect">
            <a:avLst/>
          </a:prstGeom>
          <a:solidFill>
            <a:srgbClr val="FFE399"/>
          </a:solidFill>
        </p:spPr>
        <p:txBody>
          <a:bodyPr wrap="square" lIns="0" tIns="0" rIns="0" bIns="0" rtlCol="0">
            <a:spAutoFit/>
          </a:bodyPr>
          <a:lstStyle/>
          <a:p>
            <a:pPr marL="91440">
              <a:spcBef>
                <a:spcPts val="1200"/>
              </a:spcBef>
            </a:pPr>
            <a:r>
              <a:rPr lang="en-US" sz="2400" err="1"/>
              <a:t>"IA multiagente con Semantic Kernel y Azure Cosmos DB "</a:t>
            </a:r>
          </a:p>
          <a:p>
            <a:pPr marL="91440"/>
            <a:r>
              <a:rPr lang="en-US" sz="2400" i="1" err="1"/>
              <a:t>April 16, </a:t>
            </a:r>
            <a:r>
              <a:rPr lang="en-US" sz="2400" i="1">
                <a:effectLst/>
              </a:rPr>
              <a:t>Sajeetharan Sinnathurai, Abhishek Gupta (en)</a:t>
            </a:r>
            <a:br>
              <a:rPr lang="en-US" sz="2400" i="1">
                <a:effectLst/>
              </a:rPr>
            </a:br>
            <a:br>
              <a:rPr lang="en-US" sz="2400" i="1">
                <a:effectLst/>
              </a:rPr>
            </a:br>
            <a:r>
              <a:rPr lang="en-US" sz="2400" b="0">
                <a:effectLst/>
              </a:rPr>
              <a:t>"API multiagente con LangGraph y Azure Cosmos DB"</a:t>
            </a:r>
          </a:p>
          <a:p>
            <a:pPr marL="91440"/>
            <a:r>
              <a:rPr lang="en-US" sz="2400" i="1" err="1"/>
              <a:t>April 16, Aayush Kataria, James Codella, Theo van Kraay (en)</a:t>
            </a:r>
          </a:p>
        </p:txBody>
      </p:sp>
      <p:sp>
        <p:nvSpPr>
          <p:cNvPr id="3" name="TextBox 2">
            <a:extLst>
              <a:ext uri="{FF2B5EF4-FFF2-40B4-BE49-F238E27FC236}">
                <a16:creationId xmlns:a16="http://schemas.microsoft.com/office/drawing/2014/main" id="{140D9A3D-97E5-56B5-718E-6F96E25DBC88}"/>
              </a:ext>
            </a:extLst>
          </p:cNvPr>
          <p:cNvSpPr txBox="1"/>
          <p:nvPr/>
        </p:nvSpPr>
        <p:spPr>
          <a:xfrm>
            <a:off x="2968489" y="3468754"/>
            <a:ext cx="9223511" cy="2677656"/>
          </a:xfrm>
          <a:prstGeom prst="rect">
            <a:avLst/>
          </a:prstGeom>
          <a:solidFill>
            <a:srgbClr val="FFE399"/>
          </a:solidFill>
        </p:spPr>
        <p:txBody>
          <a:bodyPr wrap="square" lIns="0" tIns="0" rIns="0" bIns="0" rtlCol="0">
            <a:spAutoFit/>
          </a:bodyPr>
          <a:lstStyle/>
          <a:p>
            <a:pPr marL="91440">
              <a:spcBef>
                <a:spcPts val="1200"/>
              </a:spcBef>
            </a:pPr>
            <a:r>
              <a:rPr lang="en-US" sz="2400" err="1"/>
              <a:t>"Masterización de Agentic RAG"</a:t>
            </a:r>
          </a:p>
          <a:p>
            <a:pPr marL="91440"/>
            <a:r>
              <a:rPr lang="en-US" sz="2400" i="1"/>
              <a:t>April 16, Farzad Sunavala (en)</a:t>
            </a:r>
          </a:p>
          <a:p>
            <a:pPr marL="91440">
              <a:spcBef>
                <a:spcPts val="1800"/>
              </a:spcBef>
            </a:pPr>
            <a:r>
              <a:rPr lang="en-US" sz="2400" err="1"/>
              <a:t>"VoiceRAG: habla con tus datos"</a:t>
            </a:r>
          </a:p>
          <a:p>
            <a:pPr marL="91440"/>
            <a:r>
              <a:rPr lang="en-US" sz="2400" i="1" err="1"/>
              <a:t>April 23, </a:t>
            </a:r>
            <a:r>
              <a:rPr lang="en-US" sz="2400" i="1">
                <a:effectLst/>
              </a:rPr>
              <a:t>Enrique Moreno Cano (es) 🩷</a:t>
            </a:r>
            <a:endParaRPr lang="en-US" sz="2400" b="0" i="1">
              <a:effectLst/>
            </a:endParaRPr>
          </a:p>
          <a:p>
            <a:pPr marL="91440">
              <a:spcBef>
                <a:spcPts val="1800"/>
              </a:spcBef>
            </a:pPr>
            <a:r>
              <a:rPr lang="en-US" sz="2400" err="1"/>
              <a:t>"Agentic RAG con reflexión"</a:t>
            </a:r>
          </a:p>
          <a:p>
            <a:pPr marL="91440"/>
            <a:r>
              <a:rPr lang="en-US" sz="2400" i="1"/>
              <a:t>April 23, Matt Gotteiner</a:t>
            </a:r>
            <a:endParaRPr lang="en-US" sz="2400" b="0" i="1">
              <a:effectLst/>
            </a:endParaRPr>
          </a:p>
        </p:txBody>
      </p:sp>
      <p:sp>
        <p:nvSpPr>
          <p:cNvPr id="7" name="TextBox 6">
            <a:extLst>
              <a:ext uri="{FF2B5EF4-FFF2-40B4-BE49-F238E27FC236}">
                <a16:creationId xmlns:a16="http://schemas.microsoft.com/office/drawing/2014/main" id="{9FFF0726-3FA4-FA29-0AC2-CC938D2049EF}"/>
              </a:ext>
            </a:extLst>
          </p:cNvPr>
          <p:cNvSpPr txBox="1"/>
          <p:nvPr/>
        </p:nvSpPr>
        <p:spPr>
          <a:xfrm>
            <a:off x="588261" y="3468754"/>
            <a:ext cx="2380225" cy="738664"/>
          </a:xfrm>
          <a:prstGeom prst="rect">
            <a:avLst/>
          </a:prstGeom>
          <a:noFill/>
        </p:spPr>
        <p:txBody>
          <a:bodyPr wrap="square" lIns="0" tIns="0" rIns="0" bIns="0" rtlCol="0">
            <a:spAutoFit/>
          </a:bodyPr>
          <a:lstStyle/>
          <a:p>
            <a:pPr algn="ctr"/>
            <a:r>
              <a:rPr lang="en-US" sz="2400" b="1" err="1"/>
              <a:t>Azure </a:t>
            </a:r>
          </a:p>
          <a:p>
            <a:pPr algn="ctr"/>
            <a:r>
              <a:rPr lang="en-US" sz="2400" b="1" err="1"/>
              <a:t>AI Search</a:t>
            </a:r>
            <a:endParaRPr lang="en-US" sz="2400" err="1"/>
          </a:p>
        </p:txBody>
      </p:sp>
    </p:spTree>
    <p:extLst>
      <p:ext uri="{BB962C8B-B14F-4D97-AF65-F5344CB8AC3E}">
        <p14:creationId xmlns:p14="http://schemas.microsoft.com/office/powerpoint/2010/main" val="28110412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AF9E1-3FAF-3BA8-34EF-F3811D9BF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AA62A6-C052-0364-3BF4-B571F6F2ECEC}"/>
              </a:ext>
            </a:extLst>
          </p:cNvPr>
          <p:cNvSpPr>
            <a:spLocks noGrp="1"/>
          </p:cNvSpPr>
          <p:nvPr>
            <p:ph type="title"/>
          </p:nvPr>
        </p:nvSpPr>
        <p:spPr>
          <a:xfrm>
            <a:off x="588262" y="457200"/>
            <a:ext cx="9841199" cy="553998"/>
          </a:xfrm>
        </p:spPr>
        <p:txBody>
          <a:bodyPr/>
          <a:lstStyle/>
          <a:p>
            <a:r>
              <a:rPr lang="en-US"/>
              <a:t>Data stores (SQL)</a:t>
            </a:r>
          </a:p>
        </p:txBody>
      </p:sp>
      <p:sp>
        <p:nvSpPr>
          <p:cNvPr id="9" name="TextBox 8">
            <a:extLst>
              <a:ext uri="{FF2B5EF4-FFF2-40B4-BE49-F238E27FC236}">
                <a16:creationId xmlns:a16="http://schemas.microsoft.com/office/drawing/2014/main" id="{04DD88D6-159C-B813-E9EF-B1B688E6B767}"/>
              </a:ext>
            </a:extLst>
          </p:cNvPr>
          <p:cNvSpPr txBox="1"/>
          <p:nvPr/>
        </p:nvSpPr>
        <p:spPr>
          <a:xfrm>
            <a:off x="2968487" y="1543013"/>
            <a:ext cx="9223511" cy="1107996"/>
          </a:xfrm>
          <a:prstGeom prst="rect">
            <a:avLst/>
          </a:prstGeom>
          <a:solidFill>
            <a:srgbClr val="FFE399"/>
          </a:solidFill>
        </p:spPr>
        <p:txBody>
          <a:bodyPr wrap="square" lIns="0" tIns="0" rIns="0" bIns="0" rtlCol="0">
            <a:spAutoFit/>
          </a:bodyPr>
          <a:lstStyle/>
          <a:p>
            <a:pPr marL="91440">
              <a:spcBef>
                <a:spcPts val="1200"/>
              </a:spcBef>
            </a:pPr>
            <a:r>
              <a:rPr lang="en-US" sz="2400" err="1"/>
              <a:t>"Desmitificando agentes: creación de un agente de IA desde cero con sus propios datos mediante Azure SQL"</a:t>
            </a:r>
          </a:p>
          <a:p>
            <a:pPr marL="91440"/>
            <a:r>
              <a:rPr lang="en-US" sz="2400" i="1"/>
              <a:t>April 22, Davide Mauri (en)</a:t>
            </a:r>
            <a:endParaRPr lang="en-US" sz="2400" b="0" i="1">
              <a:effectLst/>
            </a:endParaRPr>
          </a:p>
        </p:txBody>
      </p:sp>
      <p:sp>
        <p:nvSpPr>
          <p:cNvPr id="6" name="TextBox 5">
            <a:extLst>
              <a:ext uri="{FF2B5EF4-FFF2-40B4-BE49-F238E27FC236}">
                <a16:creationId xmlns:a16="http://schemas.microsoft.com/office/drawing/2014/main" id="{481F171E-A68B-A7D9-4332-1A7318733529}"/>
              </a:ext>
            </a:extLst>
          </p:cNvPr>
          <p:cNvSpPr txBox="1"/>
          <p:nvPr/>
        </p:nvSpPr>
        <p:spPr>
          <a:xfrm>
            <a:off x="426722" y="1616338"/>
            <a:ext cx="2541766" cy="369332"/>
          </a:xfrm>
          <a:prstGeom prst="rect">
            <a:avLst/>
          </a:prstGeom>
          <a:noFill/>
        </p:spPr>
        <p:txBody>
          <a:bodyPr wrap="square" lIns="0" tIns="0" rIns="0" bIns="0" rtlCol="0">
            <a:spAutoFit/>
          </a:bodyPr>
          <a:lstStyle/>
          <a:p>
            <a:pPr algn="ctr"/>
            <a:r>
              <a:rPr lang="en-US" sz="2400" b="1" err="1"/>
              <a:t>Azure SQL</a:t>
            </a:r>
            <a:endParaRPr lang="en-US" sz="2400" err="1"/>
          </a:p>
        </p:txBody>
      </p:sp>
      <p:sp>
        <p:nvSpPr>
          <p:cNvPr id="3" name="TextBox 2">
            <a:extLst>
              <a:ext uri="{FF2B5EF4-FFF2-40B4-BE49-F238E27FC236}">
                <a16:creationId xmlns:a16="http://schemas.microsoft.com/office/drawing/2014/main" id="{2ECD5F1D-597D-3FE8-1CB6-0CB1ED957FF9}"/>
              </a:ext>
            </a:extLst>
          </p:cNvPr>
          <p:cNvSpPr txBox="1"/>
          <p:nvPr/>
        </p:nvSpPr>
        <p:spPr>
          <a:xfrm>
            <a:off x="2968489" y="3098996"/>
            <a:ext cx="9223511" cy="2000548"/>
          </a:xfrm>
          <a:prstGeom prst="rect">
            <a:avLst/>
          </a:prstGeom>
          <a:solidFill>
            <a:srgbClr val="FFE399"/>
          </a:solidFill>
        </p:spPr>
        <p:txBody>
          <a:bodyPr wrap="square" lIns="0" tIns="0" rIns="0" bIns="0" rtlCol="0">
            <a:spAutoFit/>
          </a:bodyPr>
          <a:lstStyle/>
          <a:p>
            <a:pPr marL="91440">
              <a:spcBef>
                <a:spcPts val="1200"/>
              </a:spcBef>
            </a:pPr>
            <a:r>
              <a:rPr lang="en-US" sz="2400" err="1"/>
              <a:t>"Creación de aplicaciones multiagente sobre Azure PostgreSQL"</a:t>
            </a:r>
          </a:p>
          <a:p>
            <a:pPr marL="91440"/>
            <a:r>
              <a:rPr lang="en-US" sz="2400" i="1"/>
              <a:t>April 23, Arnaud Comet, Mehrsa Golestaneh (en)</a:t>
            </a:r>
            <a:endParaRPr lang="en-US" sz="2400" b="0" i="1">
              <a:effectLst/>
            </a:endParaRPr>
          </a:p>
          <a:p>
            <a:pPr marL="91440">
              <a:spcBef>
                <a:spcPts val="1200"/>
              </a:spcBef>
            </a:pPr>
            <a:r>
              <a:rPr lang="en-US" sz="2400" err="1"/>
              <a:t>"Patrones de datos de múltiples fuentes para aplicaciones RAG modernas"</a:t>
            </a:r>
          </a:p>
          <a:p>
            <a:pPr marL="91440"/>
            <a:r>
              <a:rPr lang="en-US" sz="2400" i="1"/>
              <a:t>April 23, Gary Hope (en)</a:t>
            </a:r>
            <a:endParaRPr lang="en-US" sz="2400" b="0" i="1">
              <a:effectLst/>
            </a:endParaRPr>
          </a:p>
        </p:txBody>
      </p:sp>
      <p:sp>
        <p:nvSpPr>
          <p:cNvPr id="7" name="TextBox 6">
            <a:extLst>
              <a:ext uri="{FF2B5EF4-FFF2-40B4-BE49-F238E27FC236}">
                <a16:creationId xmlns:a16="http://schemas.microsoft.com/office/drawing/2014/main" id="{2AC4C3B2-8F19-3F31-BCBA-F09E91F0F14C}"/>
              </a:ext>
            </a:extLst>
          </p:cNvPr>
          <p:cNvSpPr txBox="1"/>
          <p:nvPr/>
        </p:nvSpPr>
        <p:spPr>
          <a:xfrm>
            <a:off x="426721" y="3098996"/>
            <a:ext cx="2541766" cy="1477328"/>
          </a:xfrm>
          <a:prstGeom prst="rect">
            <a:avLst/>
          </a:prstGeom>
          <a:noFill/>
        </p:spPr>
        <p:txBody>
          <a:bodyPr wrap="square" lIns="0" tIns="0" rIns="0" bIns="0" rtlCol="0">
            <a:spAutoFit/>
          </a:bodyPr>
          <a:lstStyle/>
          <a:p>
            <a:pPr algn="ctr"/>
            <a:r>
              <a:rPr lang="en-US" sz="2400" b="1" err="1"/>
              <a:t>Azure </a:t>
            </a:r>
          </a:p>
          <a:p>
            <a:pPr algn="ctr"/>
            <a:r>
              <a:rPr lang="en-US" sz="2400" b="1" err="1"/>
              <a:t>Banco de Dados</a:t>
            </a:r>
          </a:p>
          <a:p>
            <a:pPr algn="ctr"/>
            <a:r>
              <a:rPr lang="en-US" sz="2400" b="1" err="1"/>
              <a:t>para</a:t>
            </a:r>
          </a:p>
          <a:p>
            <a:pPr algn="ctr"/>
            <a:r>
              <a:rPr lang="en-US" sz="2400" b="1" err="1"/>
              <a:t>PostgreSQL</a:t>
            </a:r>
            <a:endParaRPr lang="en-US" sz="2400" err="1"/>
          </a:p>
        </p:txBody>
      </p:sp>
    </p:spTree>
    <p:extLst>
      <p:ext uri="{BB962C8B-B14F-4D97-AF65-F5344CB8AC3E}">
        <p14:creationId xmlns:p14="http://schemas.microsoft.com/office/powerpoint/2010/main" val="8372736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2992-5432-5380-6AC9-431A7B70992D}"/>
              </a:ext>
            </a:extLst>
          </p:cNvPr>
          <p:cNvSpPr>
            <a:spLocks noGrp="1"/>
          </p:cNvSpPr>
          <p:nvPr>
            <p:ph type="title"/>
          </p:nvPr>
        </p:nvSpPr>
        <p:spPr/>
        <p:txBody>
          <a:bodyPr/>
          <a:lstStyle/>
          <a:p>
            <a:r>
              <a:rPr lang="en-US"/>
              <a:t>¿Dónde alojar el agente?</a:t>
            </a:r>
          </a:p>
        </p:txBody>
      </p:sp>
      <p:pic>
        <p:nvPicPr>
          <p:cNvPr id="1026" name="Picture 2">
            <a:extLst>
              <a:ext uri="{FF2B5EF4-FFF2-40B4-BE49-F238E27FC236}">
                <a16:creationId xmlns:a16="http://schemas.microsoft.com/office/drawing/2014/main" id="{E716CE62-3D23-A4B0-6CE4-68C267AF38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95" t="14745" r="33264" b="10338"/>
          <a:stretch/>
        </p:blipFill>
        <p:spPr bwMode="auto">
          <a:xfrm>
            <a:off x="588263" y="2015770"/>
            <a:ext cx="5704314" cy="42366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0A51A3-C0D4-8665-E447-6DD3DFDCCA10}"/>
              </a:ext>
            </a:extLst>
          </p:cNvPr>
          <p:cNvSpPr txBox="1"/>
          <p:nvPr/>
        </p:nvSpPr>
        <p:spPr>
          <a:xfrm>
            <a:off x="988768" y="1450741"/>
            <a:ext cx="4903304" cy="369332"/>
          </a:xfrm>
          <a:prstGeom prst="rect">
            <a:avLst/>
          </a:prstGeom>
          <a:noFill/>
        </p:spPr>
        <p:txBody>
          <a:bodyPr wrap="square" lIns="0" tIns="0" rIns="0" bIns="0" rtlCol="0">
            <a:spAutoFit/>
          </a:bodyPr>
          <a:lstStyle/>
          <a:p>
            <a:pPr algn="ctr"/>
            <a:r>
              <a:rPr lang="en-US" sz="2400" err="1"/>
              <a:t>Agentes dentro de Microsoft 365</a:t>
            </a:r>
          </a:p>
        </p:txBody>
      </p:sp>
      <p:sp>
        <p:nvSpPr>
          <p:cNvPr id="5" name="TextBox 4">
            <a:extLst>
              <a:ext uri="{FF2B5EF4-FFF2-40B4-BE49-F238E27FC236}">
                <a16:creationId xmlns:a16="http://schemas.microsoft.com/office/drawing/2014/main" id="{0D9F9C53-02EC-9189-8C51-05D5C829DCC2}"/>
              </a:ext>
            </a:extLst>
          </p:cNvPr>
          <p:cNvSpPr txBox="1"/>
          <p:nvPr/>
        </p:nvSpPr>
        <p:spPr>
          <a:xfrm>
            <a:off x="7143553" y="1450741"/>
            <a:ext cx="4903304" cy="369332"/>
          </a:xfrm>
          <a:prstGeom prst="rect">
            <a:avLst/>
          </a:prstGeom>
          <a:noFill/>
        </p:spPr>
        <p:txBody>
          <a:bodyPr wrap="square" lIns="0" tIns="0" rIns="0" bIns="0" rtlCol="0">
            <a:spAutoFit/>
          </a:bodyPr>
          <a:lstStyle/>
          <a:p>
            <a:pPr algn="ctr"/>
            <a:r>
              <a:rPr lang="en-US" sz="2400" err="1"/>
              <a:t>Agentes en la nube de Azure</a:t>
            </a:r>
          </a:p>
        </p:txBody>
      </p:sp>
      <p:sp>
        <p:nvSpPr>
          <p:cNvPr id="6" name="TextBox 5">
            <a:extLst>
              <a:ext uri="{FF2B5EF4-FFF2-40B4-BE49-F238E27FC236}">
                <a16:creationId xmlns:a16="http://schemas.microsoft.com/office/drawing/2014/main" id="{2458C79A-4263-4495-D3AB-CD23714E0629}"/>
              </a:ext>
            </a:extLst>
          </p:cNvPr>
          <p:cNvSpPr txBox="1"/>
          <p:nvPr/>
        </p:nvSpPr>
        <p:spPr>
          <a:xfrm>
            <a:off x="9822162" y="3496437"/>
            <a:ext cx="1861087" cy="307777"/>
          </a:xfrm>
          <a:prstGeom prst="rect">
            <a:avLst/>
          </a:prstGeom>
          <a:noFill/>
        </p:spPr>
        <p:txBody>
          <a:bodyPr wrap="none" lIns="0" tIns="0" rIns="0" bIns="0" rtlCol="0">
            <a:spAutoFit/>
          </a:bodyPr>
          <a:lstStyle/>
          <a:p>
            <a:pPr algn="l"/>
            <a:r>
              <a:rPr lang="en-US" sz="2000" b="1" err="1"/>
              <a:t>Container Apps</a:t>
            </a:r>
          </a:p>
        </p:txBody>
      </p:sp>
      <p:pic>
        <p:nvPicPr>
          <p:cNvPr id="8" name="Graphic 7">
            <a:extLst>
              <a:ext uri="{FF2B5EF4-FFF2-40B4-BE49-F238E27FC236}">
                <a16:creationId xmlns:a16="http://schemas.microsoft.com/office/drawing/2014/main" id="{44E99EDE-3AAE-D8B6-62B5-F69ACEB15D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8157" y="2182035"/>
            <a:ext cx="1246965" cy="1246965"/>
          </a:xfrm>
          <a:prstGeom prst="rect">
            <a:avLst/>
          </a:prstGeom>
        </p:spPr>
      </p:pic>
      <p:pic>
        <p:nvPicPr>
          <p:cNvPr id="10" name="Graphic 9">
            <a:extLst>
              <a:ext uri="{FF2B5EF4-FFF2-40B4-BE49-F238E27FC236}">
                <a16:creationId xmlns:a16="http://schemas.microsoft.com/office/drawing/2014/main" id="{E1CABA4C-19E1-1587-EA51-7DA067945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2492" y="2148315"/>
            <a:ext cx="1314403" cy="1314403"/>
          </a:xfrm>
          <a:prstGeom prst="rect">
            <a:avLst/>
          </a:prstGeom>
        </p:spPr>
      </p:pic>
      <p:sp>
        <p:nvSpPr>
          <p:cNvPr id="11" name="TextBox 10">
            <a:extLst>
              <a:ext uri="{FF2B5EF4-FFF2-40B4-BE49-F238E27FC236}">
                <a16:creationId xmlns:a16="http://schemas.microsoft.com/office/drawing/2014/main" id="{6100D7D1-3613-00B5-AB9E-E81340398C37}"/>
              </a:ext>
            </a:extLst>
          </p:cNvPr>
          <p:cNvSpPr txBox="1"/>
          <p:nvPr/>
        </p:nvSpPr>
        <p:spPr>
          <a:xfrm>
            <a:off x="7802492" y="3516902"/>
            <a:ext cx="1440138" cy="307777"/>
          </a:xfrm>
          <a:prstGeom prst="rect">
            <a:avLst/>
          </a:prstGeom>
          <a:noFill/>
        </p:spPr>
        <p:txBody>
          <a:bodyPr wrap="none" lIns="0" tIns="0" rIns="0" bIns="0" rtlCol="0">
            <a:spAutoFit/>
          </a:bodyPr>
          <a:lstStyle/>
          <a:p>
            <a:pPr algn="l"/>
            <a:r>
              <a:rPr lang="en-US" sz="2000" b="1" err="1"/>
              <a:t>App Service</a:t>
            </a:r>
          </a:p>
        </p:txBody>
      </p:sp>
      <p:pic>
        <p:nvPicPr>
          <p:cNvPr id="13" name="Graphic 12">
            <a:extLst>
              <a:ext uri="{FF2B5EF4-FFF2-40B4-BE49-F238E27FC236}">
                <a16:creationId xmlns:a16="http://schemas.microsoft.com/office/drawing/2014/main" id="{3B275989-BE1F-6ADE-C736-1B5082B997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5790" y="4382776"/>
            <a:ext cx="1371105" cy="1371105"/>
          </a:xfrm>
          <a:prstGeom prst="rect">
            <a:avLst/>
          </a:prstGeom>
        </p:spPr>
      </p:pic>
      <p:sp>
        <p:nvSpPr>
          <p:cNvPr id="14" name="TextBox 13">
            <a:extLst>
              <a:ext uri="{FF2B5EF4-FFF2-40B4-BE49-F238E27FC236}">
                <a16:creationId xmlns:a16="http://schemas.microsoft.com/office/drawing/2014/main" id="{2B57BD79-ECB9-D4D7-0B8D-C2B3564FEEF6}"/>
              </a:ext>
            </a:extLst>
          </p:cNvPr>
          <p:cNvSpPr txBox="1"/>
          <p:nvPr/>
        </p:nvSpPr>
        <p:spPr>
          <a:xfrm>
            <a:off x="7367405" y="5883968"/>
            <a:ext cx="2310312" cy="307777"/>
          </a:xfrm>
          <a:prstGeom prst="rect">
            <a:avLst/>
          </a:prstGeom>
          <a:noFill/>
        </p:spPr>
        <p:txBody>
          <a:bodyPr wrap="none" lIns="0" tIns="0" rIns="0" bIns="0" rtlCol="0">
            <a:spAutoFit/>
          </a:bodyPr>
          <a:lstStyle/>
          <a:p>
            <a:pPr algn="l"/>
            <a:r>
              <a:rPr lang="en-US" sz="2000" b="1" err="1"/>
              <a:t>Kubernetes Service</a:t>
            </a:r>
          </a:p>
        </p:txBody>
      </p:sp>
      <p:pic>
        <p:nvPicPr>
          <p:cNvPr id="18" name="Graphic 17">
            <a:extLst>
              <a:ext uri="{FF2B5EF4-FFF2-40B4-BE49-F238E27FC236}">
                <a16:creationId xmlns:a16="http://schemas.microsoft.com/office/drawing/2014/main" id="{54136DD7-C6E4-920A-4AA1-6411FF3BCB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5756" y="4292445"/>
            <a:ext cx="1551765" cy="1551765"/>
          </a:xfrm>
          <a:prstGeom prst="rect">
            <a:avLst/>
          </a:prstGeom>
        </p:spPr>
      </p:pic>
      <p:sp>
        <p:nvSpPr>
          <p:cNvPr id="19" name="TextBox 18">
            <a:extLst>
              <a:ext uri="{FF2B5EF4-FFF2-40B4-BE49-F238E27FC236}">
                <a16:creationId xmlns:a16="http://schemas.microsoft.com/office/drawing/2014/main" id="{AEC47F7C-0894-75BF-247A-30BCFD4C112E}"/>
              </a:ext>
            </a:extLst>
          </p:cNvPr>
          <p:cNvSpPr txBox="1"/>
          <p:nvPr/>
        </p:nvSpPr>
        <p:spPr>
          <a:xfrm>
            <a:off x="10181342" y="5844210"/>
            <a:ext cx="1163780" cy="307777"/>
          </a:xfrm>
          <a:prstGeom prst="rect">
            <a:avLst/>
          </a:prstGeom>
          <a:noFill/>
        </p:spPr>
        <p:txBody>
          <a:bodyPr wrap="square" lIns="0" tIns="0" rIns="0" bIns="0" rtlCol="0">
            <a:spAutoFit/>
          </a:bodyPr>
          <a:lstStyle/>
          <a:p>
            <a:pPr algn="l"/>
            <a:r>
              <a:rPr lang="en-US" sz="2000" b="1" err="1"/>
              <a:t>Functions</a:t>
            </a:r>
          </a:p>
        </p:txBody>
      </p:sp>
      <p:sp>
        <p:nvSpPr>
          <p:cNvPr id="21" name="TextBox 20">
            <a:extLst>
              <a:ext uri="{FF2B5EF4-FFF2-40B4-BE49-F238E27FC236}">
                <a16:creationId xmlns:a16="http://schemas.microsoft.com/office/drawing/2014/main" id="{1C09CE1B-6ABF-0ABD-2155-CA027AA50AA0}"/>
              </a:ext>
            </a:extLst>
          </p:cNvPr>
          <p:cNvSpPr txBox="1"/>
          <p:nvPr/>
        </p:nvSpPr>
        <p:spPr>
          <a:xfrm>
            <a:off x="588263" y="6336634"/>
            <a:ext cx="5852294" cy="369332"/>
          </a:xfrm>
          <a:prstGeom prst="rect">
            <a:avLst/>
          </a:prstGeom>
          <a:noFill/>
        </p:spPr>
        <p:txBody>
          <a:bodyPr wrap="square">
            <a:spAutoFit/>
          </a:bodyPr>
          <a:lstStyle/>
          <a:p>
            <a:r>
              <a:rPr lang="en-US">
                <a:hlinkClick r:id="rId11"/>
              </a:rPr>
              <a:t>https://developer.microsoft.com/reactor/series/S-1505</a:t>
            </a:r>
            <a:endParaRPr lang="en-US"/>
          </a:p>
        </p:txBody>
      </p:sp>
    </p:spTree>
    <p:extLst>
      <p:ext uri="{BB962C8B-B14F-4D97-AF65-F5344CB8AC3E}">
        <p14:creationId xmlns:p14="http://schemas.microsoft.com/office/powerpoint/2010/main" val="6519551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BD6D-A702-B828-82A5-ECA76665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1949D-6BA7-FB5D-7BF8-D972A7AEC1A8}"/>
              </a:ext>
            </a:extLst>
          </p:cNvPr>
          <p:cNvSpPr>
            <a:spLocks noGrp="1"/>
          </p:cNvSpPr>
          <p:nvPr>
            <p:ph type="title"/>
          </p:nvPr>
        </p:nvSpPr>
        <p:spPr>
          <a:xfrm>
            <a:off x="588262" y="457200"/>
            <a:ext cx="9841199" cy="553998"/>
          </a:xfrm>
        </p:spPr>
        <p:txBody>
          <a:bodyPr/>
          <a:lstStyle/>
          <a:p>
            <a:r>
              <a:rPr lang="en-US"/>
              <a:t>Agentes de Microsoft 365 Copilot</a:t>
            </a:r>
          </a:p>
        </p:txBody>
      </p:sp>
      <p:sp>
        <p:nvSpPr>
          <p:cNvPr id="9" name="TextBox 8">
            <a:extLst>
              <a:ext uri="{FF2B5EF4-FFF2-40B4-BE49-F238E27FC236}">
                <a16:creationId xmlns:a16="http://schemas.microsoft.com/office/drawing/2014/main" id="{4C4FE738-A65E-4090-ACD6-E890A5B3E375}"/>
              </a:ext>
            </a:extLst>
          </p:cNvPr>
          <p:cNvSpPr txBox="1"/>
          <p:nvPr/>
        </p:nvSpPr>
        <p:spPr>
          <a:xfrm>
            <a:off x="3882887" y="1543013"/>
            <a:ext cx="8309111" cy="3693319"/>
          </a:xfrm>
          <a:prstGeom prst="rect">
            <a:avLst/>
          </a:prstGeom>
          <a:solidFill>
            <a:srgbClr val="FFE399"/>
          </a:solidFill>
        </p:spPr>
        <p:txBody>
          <a:bodyPr wrap="square" lIns="0" tIns="0" rIns="0" bIns="0" rtlCol="0">
            <a:spAutoFit/>
          </a:bodyPr>
          <a:lstStyle/>
          <a:p>
            <a:pPr marL="91440">
              <a:spcBef>
                <a:spcPts val="1200"/>
              </a:spcBef>
            </a:pPr>
            <a:r>
              <a:rPr lang="en-US" sz="2400" err="1"/>
              <a:t>"Crear y ampliar agentes para Microsoft 365 Copilot"</a:t>
            </a:r>
          </a:p>
          <a:p>
            <a:pPr marL="91440"/>
            <a:r>
              <a:rPr lang="en-US" sz="2400" i="1"/>
              <a:t>April 10, Kamal Shree, Paolo Pialorsi (en)</a:t>
            </a:r>
          </a:p>
          <a:p>
            <a:pPr marL="91440"/>
            <a:endParaRPr lang="en-US" sz="2400" b="0" i="1">
              <a:effectLst/>
            </a:endParaRPr>
          </a:p>
          <a:p>
            <a:pPr marL="91440"/>
            <a:r>
              <a:rPr lang="en-US" sz="2400" b="0">
                <a:effectLst/>
              </a:rPr>
              <a:t>"Creación de agentes de custom engine con Azure AI Foundry y Visual Studio Code"</a:t>
            </a:r>
          </a:p>
          <a:p>
            <a:pPr marL="91440"/>
            <a:r>
              <a:rPr lang="en-US" sz="2400" b="0" i="1">
                <a:effectLst/>
              </a:rPr>
              <a:t>April 14, Ayca Bas (en)</a:t>
            </a:r>
          </a:p>
          <a:p>
            <a:pPr marL="91440"/>
            <a:endParaRPr lang="en-US" sz="2400" i="1"/>
          </a:p>
          <a:p>
            <a:pPr marL="91440"/>
            <a:r>
              <a:rPr lang="en-US" sz="2400" b="0">
                <a:effectLst/>
              </a:rPr>
              <a:t>"Creación de agentes declarativos con Microsoft Copilot Studio y Teams Toolkit "</a:t>
            </a:r>
          </a:p>
          <a:p>
            <a:pPr marL="91440"/>
            <a:r>
              <a:rPr lang="en-US" sz="2400" i="1"/>
              <a:t>April 16, Daniel Laskewitz, Garry Trinder (en)</a:t>
            </a:r>
            <a:endParaRPr lang="en-US" sz="2400" b="0" i="1">
              <a:effectLst/>
            </a:endParaRPr>
          </a:p>
        </p:txBody>
      </p:sp>
      <p:sp>
        <p:nvSpPr>
          <p:cNvPr id="6" name="TextBox 5">
            <a:extLst>
              <a:ext uri="{FF2B5EF4-FFF2-40B4-BE49-F238E27FC236}">
                <a16:creationId xmlns:a16="http://schemas.microsoft.com/office/drawing/2014/main" id="{184E2508-853D-796A-2331-8088F74C7F90}"/>
              </a:ext>
            </a:extLst>
          </p:cNvPr>
          <p:cNvSpPr txBox="1"/>
          <p:nvPr/>
        </p:nvSpPr>
        <p:spPr>
          <a:xfrm>
            <a:off x="588261" y="1543013"/>
            <a:ext cx="3175355" cy="1477328"/>
          </a:xfrm>
          <a:prstGeom prst="rect">
            <a:avLst/>
          </a:prstGeom>
          <a:noFill/>
        </p:spPr>
        <p:txBody>
          <a:bodyPr wrap="square" lIns="0" tIns="0" rIns="0" bIns="0" rtlCol="0">
            <a:spAutoFit/>
          </a:bodyPr>
          <a:lstStyle/>
          <a:p>
            <a:r>
              <a:rPr lang="en-US" sz="2400" err="1"/>
              <a:t>Utilice Copilot Studio</a:t>
            </a:r>
          </a:p>
          <a:p>
            <a:r>
              <a:rPr lang="en-US" sz="2400" err="1"/>
              <a:t>o el SDK de 365 Agents para crear agentes integrados en M365.</a:t>
            </a:r>
          </a:p>
        </p:txBody>
      </p:sp>
    </p:spTree>
    <p:extLst>
      <p:ext uri="{BB962C8B-B14F-4D97-AF65-F5344CB8AC3E}">
        <p14:creationId xmlns:p14="http://schemas.microsoft.com/office/powerpoint/2010/main" val="203088469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13970-8AF7-D3FF-AA1C-F2D39C7E6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EA348-FA32-996D-C60D-B0E2E8F39151}"/>
              </a:ext>
            </a:extLst>
          </p:cNvPr>
          <p:cNvSpPr>
            <a:spLocks noGrp="1"/>
          </p:cNvSpPr>
          <p:nvPr>
            <p:ph type="title"/>
          </p:nvPr>
        </p:nvSpPr>
        <p:spPr>
          <a:xfrm>
            <a:off x="588262" y="457200"/>
            <a:ext cx="9841199" cy="553998"/>
          </a:xfrm>
        </p:spPr>
        <p:txBody>
          <a:bodyPr/>
          <a:lstStyle/>
          <a:p>
            <a:r>
              <a:rPr lang="en-US"/>
              <a:t>Agentes en la nube de Azure</a:t>
            </a:r>
          </a:p>
        </p:txBody>
      </p:sp>
      <p:sp>
        <p:nvSpPr>
          <p:cNvPr id="9" name="TextBox 8">
            <a:extLst>
              <a:ext uri="{FF2B5EF4-FFF2-40B4-BE49-F238E27FC236}">
                <a16:creationId xmlns:a16="http://schemas.microsoft.com/office/drawing/2014/main" id="{E75BA3FC-4798-DAB8-6BB1-52D1B4FD76E3}"/>
              </a:ext>
            </a:extLst>
          </p:cNvPr>
          <p:cNvSpPr txBox="1"/>
          <p:nvPr/>
        </p:nvSpPr>
        <p:spPr>
          <a:xfrm>
            <a:off x="3882887" y="1543013"/>
            <a:ext cx="8309111" cy="738664"/>
          </a:xfrm>
          <a:prstGeom prst="rect">
            <a:avLst/>
          </a:prstGeom>
          <a:solidFill>
            <a:srgbClr val="FFE399"/>
          </a:solidFill>
        </p:spPr>
        <p:txBody>
          <a:bodyPr wrap="square" lIns="0" tIns="0" rIns="0" bIns="0" rtlCol="0">
            <a:spAutoFit/>
          </a:bodyPr>
          <a:lstStyle/>
          <a:p>
            <a:pPr marL="91440"/>
            <a:r>
              <a:rPr lang="en-US" sz="2400"/>
              <a:t>"Ampliación de agentes de IA con Azure Functions"</a:t>
            </a:r>
          </a:p>
          <a:p>
            <a:pPr marL="91440"/>
            <a:r>
              <a:rPr lang="en-US" sz="2400" b="0" i="1">
                <a:effectLst/>
              </a:rPr>
              <a:t>April 24, Eamon O'Reilly, Nick Greenfield (en)</a:t>
            </a:r>
          </a:p>
        </p:txBody>
      </p:sp>
      <p:sp>
        <p:nvSpPr>
          <p:cNvPr id="6" name="TextBox 5">
            <a:extLst>
              <a:ext uri="{FF2B5EF4-FFF2-40B4-BE49-F238E27FC236}">
                <a16:creationId xmlns:a16="http://schemas.microsoft.com/office/drawing/2014/main" id="{3746C0E8-E4F5-7700-42C8-092D335FD147}"/>
              </a:ext>
            </a:extLst>
          </p:cNvPr>
          <p:cNvSpPr txBox="1"/>
          <p:nvPr/>
        </p:nvSpPr>
        <p:spPr>
          <a:xfrm>
            <a:off x="588261" y="1543013"/>
            <a:ext cx="3175355" cy="369332"/>
          </a:xfrm>
          <a:prstGeom prst="rect">
            <a:avLst/>
          </a:prstGeom>
          <a:noFill/>
        </p:spPr>
        <p:txBody>
          <a:bodyPr wrap="square" lIns="0" tIns="0" rIns="0" bIns="0" rtlCol="0">
            <a:spAutoFit/>
          </a:bodyPr>
          <a:lstStyle/>
          <a:p>
            <a:r>
              <a:rPr lang="en-US" sz="2400" b="1" err="1"/>
              <a:t>Azure Functions</a:t>
            </a:r>
          </a:p>
        </p:txBody>
      </p:sp>
      <p:sp>
        <p:nvSpPr>
          <p:cNvPr id="3" name="TextBox 2">
            <a:extLst>
              <a:ext uri="{FF2B5EF4-FFF2-40B4-BE49-F238E27FC236}">
                <a16:creationId xmlns:a16="http://schemas.microsoft.com/office/drawing/2014/main" id="{3125CDC0-5907-87AF-D24D-CC0C5822345B}"/>
              </a:ext>
            </a:extLst>
          </p:cNvPr>
          <p:cNvSpPr txBox="1"/>
          <p:nvPr/>
        </p:nvSpPr>
        <p:spPr>
          <a:xfrm>
            <a:off x="588260" y="3760716"/>
            <a:ext cx="3175355" cy="369332"/>
          </a:xfrm>
          <a:prstGeom prst="rect">
            <a:avLst/>
          </a:prstGeom>
          <a:noFill/>
        </p:spPr>
        <p:txBody>
          <a:bodyPr wrap="square" lIns="0" tIns="0" rIns="0" bIns="0" rtlCol="0">
            <a:spAutoFit/>
          </a:bodyPr>
          <a:lstStyle/>
          <a:p>
            <a:r>
              <a:rPr lang="en-US" sz="2400" b="1" err="1"/>
              <a:t>Azure Container Apps</a:t>
            </a:r>
          </a:p>
        </p:txBody>
      </p:sp>
      <p:sp>
        <p:nvSpPr>
          <p:cNvPr id="4" name="TextBox 3">
            <a:extLst>
              <a:ext uri="{FF2B5EF4-FFF2-40B4-BE49-F238E27FC236}">
                <a16:creationId xmlns:a16="http://schemas.microsoft.com/office/drawing/2014/main" id="{69988F40-D37A-6DC5-551A-C199ADF46025}"/>
              </a:ext>
            </a:extLst>
          </p:cNvPr>
          <p:cNvSpPr txBox="1"/>
          <p:nvPr/>
        </p:nvSpPr>
        <p:spPr>
          <a:xfrm>
            <a:off x="3882886" y="3760716"/>
            <a:ext cx="8309111" cy="2739211"/>
          </a:xfrm>
          <a:prstGeom prst="rect">
            <a:avLst/>
          </a:prstGeom>
          <a:solidFill>
            <a:srgbClr val="FFE399"/>
          </a:solidFill>
        </p:spPr>
        <p:txBody>
          <a:bodyPr wrap="square" lIns="0" tIns="0" rIns="0" bIns="0" rtlCol="0">
            <a:spAutoFit/>
          </a:bodyPr>
          <a:lstStyle/>
          <a:p>
            <a:pPr marL="91440">
              <a:spcBef>
                <a:spcPts val="1200"/>
              </a:spcBef>
            </a:pPr>
            <a:r>
              <a:rPr lang="en-US" sz="2400" err="1"/>
              <a:t>"Creación de agentes de IA de Java con LangChain4j y sesiones dinámicas"</a:t>
            </a:r>
          </a:p>
          <a:p>
            <a:pPr marL="91440"/>
            <a:r>
              <a:rPr lang="en-US" sz="2400" i="1"/>
              <a:t>April 17</a:t>
            </a:r>
            <a:r>
              <a:rPr lang="en-US" sz="2400" b="0" i="1">
                <a:effectLst/>
              </a:rPr>
              <a:t>, Brian Benz (en)</a:t>
            </a:r>
          </a:p>
          <a:p>
            <a:pPr marL="91440">
              <a:spcBef>
                <a:spcPts val="1200"/>
              </a:spcBef>
            </a:pPr>
            <a:endParaRPr lang="en-US" sz="2400" b="0" i="1">
              <a:effectLst/>
            </a:endParaRPr>
          </a:p>
          <a:p>
            <a:pPr marL="91440"/>
            <a:r>
              <a:rPr lang="en-US" sz="2400" b="0">
                <a:effectLst/>
              </a:rPr>
              <a:t>"Creación de agentes de IA de Python más inteligentes con intérpretes de código"</a:t>
            </a:r>
          </a:p>
          <a:p>
            <a:pPr marL="91440"/>
            <a:r>
              <a:rPr lang="en-US" sz="2400" b="0" i="1">
                <a:effectLst/>
              </a:rPr>
              <a:t>April 17, Anthony Chu (en)</a:t>
            </a:r>
          </a:p>
        </p:txBody>
      </p:sp>
      <p:pic>
        <p:nvPicPr>
          <p:cNvPr id="5" name="Graphic 4">
            <a:extLst>
              <a:ext uri="{FF2B5EF4-FFF2-40B4-BE49-F238E27FC236}">
                <a16:creationId xmlns:a16="http://schemas.microsoft.com/office/drawing/2014/main" id="{601D93C0-2F7D-E5E0-5136-23EB07DB2A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260" y="2046007"/>
            <a:ext cx="1051277" cy="1051277"/>
          </a:xfrm>
          <a:prstGeom prst="rect">
            <a:avLst/>
          </a:prstGeom>
        </p:spPr>
      </p:pic>
      <p:pic>
        <p:nvPicPr>
          <p:cNvPr id="7" name="Graphic 6">
            <a:extLst>
              <a:ext uri="{FF2B5EF4-FFF2-40B4-BE49-F238E27FC236}">
                <a16:creationId xmlns:a16="http://schemas.microsoft.com/office/drawing/2014/main" id="{B1A7B238-94BC-9B17-CA6D-16D1963D6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415" y="4322172"/>
            <a:ext cx="1246965" cy="1246965"/>
          </a:xfrm>
          <a:prstGeom prst="rect">
            <a:avLst/>
          </a:prstGeom>
        </p:spPr>
      </p:pic>
    </p:spTree>
    <p:extLst>
      <p:ext uri="{BB962C8B-B14F-4D97-AF65-F5344CB8AC3E}">
        <p14:creationId xmlns:p14="http://schemas.microsoft.com/office/powerpoint/2010/main" val="11019681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70500-2315-68F8-1242-FE818758A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C4336-27D8-D758-0783-406113689685}"/>
              </a:ext>
            </a:extLst>
          </p:cNvPr>
          <p:cNvSpPr>
            <a:spLocks noGrp="1"/>
          </p:cNvSpPr>
          <p:nvPr>
            <p:ph type="title"/>
          </p:nvPr>
        </p:nvSpPr>
        <p:spPr/>
        <p:txBody>
          <a:bodyPr/>
          <a:lstStyle/>
          <a:p>
            <a:r>
              <a:rPr lang="en-US"/>
              <a:t>Próximos pasos</a:t>
            </a:r>
          </a:p>
        </p:txBody>
      </p:sp>
    </p:spTree>
    <p:extLst>
      <p:ext uri="{BB962C8B-B14F-4D97-AF65-F5344CB8AC3E}">
        <p14:creationId xmlns:p14="http://schemas.microsoft.com/office/powerpoint/2010/main" val="95241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E9D4-DC44-ED30-F527-766E2DE0F117}"/>
              </a:ext>
            </a:extLst>
          </p:cNvPr>
          <p:cNvSpPr>
            <a:spLocks noGrp="1"/>
          </p:cNvSpPr>
          <p:nvPr>
            <p:ph type="title"/>
          </p:nvPr>
        </p:nvSpPr>
        <p:spPr/>
        <p:txBody>
          <a:bodyPr/>
          <a:lstStyle/>
          <a:p>
            <a:r>
              <a:rPr lang="en-US"/>
              <a:t>Hackathon de agentes de IA: Próximos pasos</a:t>
            </a:r>
          </a:p>
        </p:txBody>
      </p:sp>
      <p:sp>
        <p:nvSpPr>
          <p:cNvPr id="3" name="Text Placeholder 2">
            <a:extLst>
              <a:ext uri="{FF2B5EF4-FFF2-40B4-BE49-F238E27FC236}">
                <a16:creationId xmlns:a16="http://schemas.microsoft.com/office/drawing/2014/main" id="{07C8226D-1FF0-832C-3E43-A118FC2F39DD}"/>
              </a:ext>
            </a:extLst>
          </p:cNvPr>
          <p:cNvSpPr>
            <a:spLocks noGrp="1"/>
          </p:cNvSpPr>
          <p:nvPr>
            <p:ph type="body" sz="quarter" idx="10"/>
          </p:nvPr>
        </p:nvSpPr>
        <p:spPr>
          <a:xfrm>
            <a:off x="586390" y="1434370"/>
            <a:ext cx="11018520" cy="4395049"/>
          </a:xfrm>
        </p:spPr>
        <p:txBody>
          <a:bodyPr/>
          <a:lstStyle/>
          <a:p>
            <a:pPr marL="0" indent="0">
              <a:buNone/>
            </a:pPr>
            <a:r>
              <a:rPr lang="en-US">
                <a:cs typeface="Segoe UI"/>
              </a:rPr>
              <a:t>Regístrate para el hackathon @ </a:t>
            </a:r>
            <a:r>
              <a:rPr lang="en-US">
                <a:cs typeface="Segoe UI"/>
                <a:hlinkClick r:id="rId3"/>
              </a:rPr>
              <a:t>aka.ms/agentshack/register</a:t>
            </a:r>
            <a:endParaRPr lang="en-US"/>
          </a:p>
          <a:p>
            <a:pPr marL="0" indent="0">
              <a:buNone/>
            </a:pPr>
            <a:endParaRPr lang="en-US">
              <a:cs typeface="Segoe UI"/>
            </a:endParaRPr>
          </a:p>
          <a:p>
            <a:pPr marL="0" indent="0">
              <a:buNone/>
            </a:pPr>
            <a:r>
              <a:rPr lang="en-US">
                <a:cs typeface="Segoe UI"/>
              </a:rPr>
              <a:t>¿Tienes preguntas? Publica en el foro de GitHub o asiste a las horas de oficina de Discord. Únete a la comunidad @ </a:t>
            </a:r>
            <a:r>
              <a:rPr lang="en-US">
                <a:cs typeface="Segoe UI"/>
                <a:hlinkClick r:id="rId4"/>
              </a:rPr>
              <a:t>aka.ms/agentshack/discord</a:t>
            </a:r>
            <a:endParaRPr lang="en-US">
              <a:cs typeface="Segoe UI"/>
            </a:endParaRPr>
          </a:p>
          <a:p>
            <a:pPr marL="0" indent="0">
              <a:buNone/>
            </a:pPr>
            <a:endParaRPr lang="en-US">
              <a:cs typeface="Segoe UI"/>
            </a:endParaRPr>
          </a:p>
          <a:p>
            <a:r>
              <a:rPr lang="en-US">
                <a:cs typeface="Segoe UI"/>
              </a:rPr>
              <a:t>¡Asista a más sesiones de expertos en vivo! </a:t>
            </a:r>
            <a:r>
              <a:rPr lang="en-US" sz="2800">
                <a:hlinkClick r:id="rId5"/>
              </a:rPr>
              <a:t>aka.ms/agentshack-es</a:t>
            </a:r>
            <a:endParaRPr lang="en-US">
              <a:cs typeface="Segoe UI"/>
            </a:endParaRPr>
          </a:p>
          <a:p>
            <a:pPr marL="0" indent="0">
              <a:buNone/>
            </a:pPr>
            <a:endParaRPr lang="en-US">
              <a:cs typeface="Segoe UI"/>
            </a:endParaRPr>
          </a:p>
          <a:p>
            <a:pPr marL="0" indent="0">
              <a:buNone/>
            </a:pPr>
            <a:r>
              <a:rPr lang="en-US">
                <a:cs typeface="Segoe UI"/>
              </a:rPr>
              <a:t>¡Envía tu proyecto antes del 30 de abril a las 11:59 p. m. PT!</a:t>
            </a:r>
          </a:p>
        </p:txBody>
      </p:sp>
    </p:spTree>
    <p:extLst>
      <p:ext uri="{BB962C8B-B14F-4D97-AF65-F5344CB8AC3E}">
        <p14:creationId xmlns:p14="http://schemas.microsoft.com/office/powerpoint/2010/main" val="41256833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2BBA-6023-4D43-B5AB-830B5E346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4957D-5DF3-1A01-129A-34844315CCFA}"/>
              </a:ext>
            </a:extLst>
          </p:cNvPr>
          <p:cNvSpPr>
            <a:spLocks noGrp="1"/>
          </p:cNvSpPr>
          <p:nvPr>
            <p:ph type="title"/>
          </p:nvPr>
        </p:nvSpPr>
        <p:spPr/>
        <p:txBody>
          <a:bodyPr/>
          <a:lstStyle/>
          <a:p>
            <a:r>
              <a:rPr lang="en-US"/>
              <a:t>Registro</a:t>
            </a:r>
          </a:p>
        </p:txBody>
      </p:sp>
      <p:sp>
        <p:nvSpPr>
          <p:cNvPr id="6" name="TextBox 5">
            <a:extLst>
              <a:ext uri="{FF2B5EF4-FFF2-40B4-BE49-F238E27FC236}">
                <a16:creationId xmlns:a16="http://schemas.microsoft.com/office/drawing/2014/main" id="{96347925-D5D8-4D25-D840-FB55F04C5947}"/>
              </a:ext>
            </a:extLst>
          </p:cNvPr>
          <p:cNvSpPr txBox="1"/>
          <p:nvPr/>
        </p:nvSpPr>
        <p:spPr>
          <a:xfrm>
            <a:off x="504340" y="1709649"/>
            <a:ext cx="6811616" cy="461665"/>
          </a:xfrm>
          <a:prstGeom prst="rect">
            <a:avLst/>
          </a:prstGeom>
          <a:noFill/>
        </p:spPr>
        <p:txBody>
          <a:bodyPr wrap="square">
            <a:spAutoFit/>
          </a:bodyPr>
          <a:lstStyle/>
          <a:p>
            <a:r>
              <a:rPr lang="en-US" sz="2400">
                <a:solidFill>
                  <a:srgbClr val="0070C0"/>
                </a:solidFill>
                <a:hlinkClick r:id="rId3">
                  <a:extLst>
                    <a:ext uri="{A12FA001-AC4F-418D-AE19-62706E023703}">
                      <ahyp:hlinkClr xmlns:ahyp="http://schemas.microsoft.com/office/drawing/2018/hyperlinkcolor" val="tx"/>
                    </a:ext>
                  </a:extLst>
                </a:hlinkClick>
              </a:rPr>
              <a:t>https://aka.ms/agentshack/register</a:t>
            </a:r>
            <a:endParaRPr lang="en-US" sz="2400">
              <a:solidFill>
                <a:srgbClr val="0070C0"/>
              </a:solidFill>
            </a:endParaRPr>
          </a:p>
        </p:txBody>
      </p:sp>
      <p:sp>
        <p:nvSpPr>
          <p:cNvPr id="9" name="TextBox 8">
            <a:extLst>
              <a:ext uri="{FF2B5EF4-FFF2-40B4-BE49-F238E27FC236}">
                <a16:creationId xmlns:a16="http://schemas.microsoft.com/office/drawing/2014/main" id="{FE77BD47-7F70-FBFB-FA40-A9B8451A61D1}"/>
              </a:ext>
            </a:extLst>
          </p:cNvPr>
          <p:cNvSpPr txBox="1"/>
          <p:nvPr/>
        </p:nvSpPr>
        <p:spPr>
          <a:xfrm>
            <a:off x="504340" y="1247984"/>
            <a:ext cx="6811616" cy="461665"/>
          </a:xfrm>
          <a:prstGeom prst="rect">
            <a:avLst/>
          </a:prstGeom>
          <a:noFill/>
        </p:spPr>
        <p:txBody>
          <a:bodyPr wrap="square">
            <a:spAutoFit/>
          </a:bodyPr>
          <a:lstStyle/>
          <a:p>
            <a:r>
              <a:rPr lang="en-US" sz="2400"/>
              <a:t>Regístrate para ser elegible a los premios:</a:t>
            </a:r>
          </a:p>
        </p:txBody>
      </p:sp>
      <p:pic>
        <p:nvPicPr>
          <p:cNvPr id="5" name="Picture 4" descr="A screenshot of a computer screen&#10;&#10;AI-generated content may be incorrect.">
            <a:extLst>
              <a:ext uri="{FF2B5EF4-FFF2-40B4-BE49-F238E27FC236}">
                <a16:creationId xmlns:a16="http://schemas.microsoft.com/office/drawing/2014/main" id="{22AE47DA-36F1-37C5-89F3-87487D2AF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62" y="2381975"/>
            <a:ext cx="7982141" cy="4123328"/>
          </a:xfrm>
          <a:prstGeom prst="rect">
            <a:avLst/>
          </a:prstGeom>
          <a:solidFill>
            <a:schemeClr val="tx1"/>
          </a:solidFill>
          <a:ln>
            <a:solidFill>
              <a:schemeClr val="tx1"/>
            </a:solidFill>
          </a:ln>
        </p:spPr>
      </p:pic>
      <p:cxnSp>
        <p:nvCxnSpPr>
          <p:cNvPr id="7" name="Straight Arrow Connector 6">
            <a:extLst>
              <a:ext uri="{FF2B5EF4-FFF2-40B4-BE49-F238E27FC236}">
                <a16:creationId xmlns:a16="http://schemas.microsoft.com/office/drawing/2014/main" id="{13EB28FC-7FB9-AE58-630F-B0F016AF9D94}"/>
              </a:ext>
            </a:extLst>
          </p:cNvPr>
          <p:cNvCxnSpPr>
            <a:cxnSpLocks/>
          </p:cNvCxnSpPr>
          <p:nvPr/>
        </p:nvCxnSpPr>
        <p:spPr>
          <a:xfrm flipH="1">
            <a:off x="7254240" y="6069874"/>
            <a:ext cx="2177143"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2224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9125-BC13-9B25-3A96-CAE45CF75FAB}"/>
              </a:ext>
            </a:extLst>
          </p:cNvPr>
          <p:cNvSpPr>
            <a:spLocks noGrp="1"/>
          </p:cNvSpPr>
          <p:nvPr>
            <p:ph type="title"/>
          </p:nvPr>
        </p:nvSpPr>
        <p:spPr/>
        <p:txBody>
          <a:bodyPr/>
          <a:lstStyle/>
          <a:p>
            <a:r>
              <a:rPr lang="en-US"/>
              <a:t>Proceso de envío</a:t>
            </a:r>
          </a:p>
        </p:txBody>
      </p:sp>
      <p:sp>
        <p:nvSpPr>
          <p:cNvPr id="3" name="Text Placeholder 2">
            <a:extLst>
              <a:ext uri="{FF2B5EF4-FFF2-40B4-BE49-F238E27FC236}">
                <a16:creationId xmlns:a16="http://schemas.microsoft.com/office/drawing/2014/main" id="{FF208B24-B134-CDDA-38C3-DBA021E2CBFE}"/>
              </a:ext>
            </a:extLst>
          </p:cNvPr>
          <p:cNvSpPr>
            <a:spLocks noGrp="1"/>
          </p:cNvSpPr>
          <p:nvPr>
            <p:ph type="body" sz="quarter" idx="10"/>
          </p:nvPr>
        </p:nvSpPr>
        <p:spPr>
          <a:xfrm>
            <a:off x="586391" y="1434370"/>
            <a:ext cx="7688864" cy="4210383"/>
          </a:xfrm>
        </p:spPr>
        <p:txBody>
          <a:bodyPr/>
          <a:lstStyle/>
          <a:p>
            <a:pPr marL="514350" indent="-514350">
              <a:buFont typeface="+mj-lt"/>
              <a:buAutoNum type="arabicPeriod"/>
            </a:pPr>
            <a:r>
              <a:rPr lang="en-US" sz="2400"/>
              <a:t>Asegúrese de que usted y todos los miembros del equipo (hasta 4 en total) estén registrados para el hackathon.</a:t>
            </a:r>
          </a:p>
          <a:p>
            <a:pPr marL="514350" indent="-514350">
              <a:buFont typeface="+mj-lt"/>
              <a:buAutoNum type="arabicPeriod"/>
            </a:pPr>
            <a:r>
              <a:rPr lang="en-US" sz="2400"/>
              <a:t>Antes del 30 de abril a las 11:59 p. m. PST, envíe su hack usando el proceso descrito @ </a:t>
            </a:r>
            <a:r>
              <a:rPr lang="en-US" sz="2400">
                <a:hlinkClick r:id="rId3"/>
              </a:rPr>
              <a:t>https://aka.ms/agentshack/submit</a:t>
            </a:r>
            <a:br>
              <a:rPr lang="en-US" sz="2400"/>
            </a:br>
            <a:r>
              <a:rPr lang="en-US" sz="2400"/>
              <a:t>Se requiere una </a:t>
            </a:r>
            <a:r>
              <a:rPr lang="en-US" sz="2400" b="1"/>
              <a:t>URL del repositorio del proyecto</a:t>
            </a:r>
            <a:r>
              <a:rPr lang="en-US" sz="2400"/>
              <a:t> y un </a:t>
            </a:r>
            <a:r>
              <a:rPr lang="en-US" sz="2400" b="1"/>
              <a:t>video de demostración breve.</a:t>
            </a:r>
          </a:p>
          <a:p>
            <a:pPr marL="514350" indent="-514350">
              <a:buFont typeface="+mj-lt"/>
              <a:buAutoNum type="arabicPeriod"/>
            </a:pPr>
            <a:r>
              <a:rPr lang="en-US" sz="2400"/>
              <a:t>Espere unas semanas a que los jueces terminen de calificar. Notificaremos a todos los participantes cuando se anuncien los ganadores.</a:t>
            </a:r>
          </a:p>
        </p:txBody>
      </p:sp>
      <p:pic>
        <p:nvPicPr>
          <p:cNvPr id="5" name="Picture 4" descr="A screenshot of a computer&#10;&#10;AI-generated content may be incorrect.">
            <a:extLst>
              <a:ext uri="{FF2B5EF4-FFF2-40B4-BE49-F238E27FC236}">
                <a16:creationId xmlns:a16="http://schemas.microsoft.com/office/drawing/2014/main" id="{E94A7A80-5E8F-E14F-F26B-772687BE91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254" y="0"/>
            <a:ext cx="3916746" cy="6858000"/>
          </a:xfrm>
          <a:prstGeom prst="rect">
            <a:avLst/>
          </a:prstGeom>
        </p:spPr>
      </p:pic>
    </p:spTree>
    <p:extLst>
      <p:ext uri="{BB962C8B-B14F-4D97-AF65-F5344CB8AC3E}">
        <p14:creationId xmlns:p14="http://schemas.microsoft.com/office/powerpoint/2010/main" val="16415570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D81E1-AB31-ADE1-B574-DD39FBC5B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AF31B-810E-4E6E-8BE9-EB0CB0F4ADEE}"/>
              </a:ext>
            </a:extLst>
          </p:cNvPr>
          <p:cNvSpPr>
            <a:spLocks noGrp="1"/>
          </p:cNvSpPr>
          <p:nvPr>
            <p:ph type="title"/>
          </p:nvPr>
        </p:nvSpPr>
        <p:spPr/>
        <p:txBody>
          <a:bodyPr/>
          <a:lstStyle/>
          <a:p>
            <a:r>
              <a:rPr lang="en-US"/>
              <a:t>Preguntas??</a:t>
            </a:r>
          </a:p>
        </p:txBody>
      </p:sp>
      <p:sp>
        <p:nvSpPr>
          <p:cNvPr id="6" name="TextBox 5">
            <a:extLst>
              <a:ext uri="{FF2B5EF4-FFF2-40B4-BE49-F238E27FC236}">
                <a16:creationId xmlns:a16="http://schemas.microsoft.com/office/drawing/2014/main" id="{48376F6B-2D7C-35BB-2B53-8357764C33F4}"/>
              </a:ext>
            </a:extLst>
          </p:cNvPr>
          <p:cNvSpPr txBox="1"/>
          <p:nvPr/>
        </p:nvSpPr>
        <p:spPr>
          <a:xfrm>
            <a:off x="539277" y="2457606"/>
            <a:ext cx="7458457" cy="461665"/>
          </a:xfrm>
          <a:prstGeom prst="rect">
            <a:avLst/>
          </a:prstGeom>
          <a:noFill/>
        </p:spPr>
        <p:txBody>
          <a:bodyPr wrap="square">
            <a:spAutoFit/>
          </a:bodyPr>
          <a:lstStyle/>
          <a:p>
            <a:r>
              <a:rPr lang="en-US" sz="2400">
                <a:hlinkClick r:id="rId3" tooltip="https://aka.ms/agentshack-pt/recursos-perguntas"/>
              </a:rPr>
              <a:t>https://aka.ms/agentshack-es/recursos-preguntas</a:t>
            </a:r>
            <a:endParaRPr lang="en-US" sz="2400"/>
          </a:p>
        </p:txBody>
      </p:sp>
      <p:sp>
        <p:nvSpPr>
          <p:cNvPr id="9" name="TextBox 8">
            <a:extLst>
              <a:ext uri="{FF2B5EF4-FFF2-40B4-BE49-F238E27FC236}">
                <a16:creationId xmlns:a16="http://schemas.microsoft.com/office/drawing/2014/main" id="{DA71A0DC-F8F4-BAF4-26DF-6D49F1BF36DA}"/>
              </a:ext>
            </a:extLst>
          </p:cNvPr>
          <p:cNvSpPr txBox="1"/>
          <p:nvPr/>
        </p:nvSpPr>
        <p:spPr>
          <a:xfrm>
            <a:off x="539277" y="1995941"/>
            <a:ext cx="8155143" cy="461665"/>
          </a:xfrm>
          <a:prstGeom prst="rect">
            <a:avLst/>
          </a:prstGeom>
          <a:noFill/>
        </p:spPr>
        <p:txBody>
          <a:bodyPr wrap="square">
            <a:spAutoFit/>
          </a:bodyPr>
          <a:lstStyle/>
          <a:p>
            <a:r>
              <a:rPr lang="en-US" sz="2400"/>
              <a:t>Puedes publicar en el foro:</a:t>
            </a:r>
          </a:p>
        </p:txBody>
      </p:sp>
      <p:sp>
        <p:nvSpPr>
          <p:cNvPr id="3" name="TextBox 2">
            <a:extLst>
              <a:ext uri="{FF2B5EF4-FFF2-40B4-BE49-F238E27FC236}">
                <a16:creationId xmlns:a16="http://schemas.microsoft.com/office/drawing/2014/main" id="{01D1AC75-64E1-6A3C-A244-C56FEF37C0C7}"/>
              </a:ext>
            </a:extLst>
          </p:cNvPr>
          <p:cNvSpPr txBox="1"/>
          <p:nvPr/>
        </p:nvSpPr>
        <p:spPr>
          <a:xfrm>
            <a:off x="497038" y="3783764"/>
            <a:ext cx="8155143" cy="1569660"/>
          </a:xfrm>
          <a:prstGeom prst="rect">
            <a:avLst/>
          </a:prstGeom>
          <a:noFill/>
        </p:spPr>
        <p:txBody>
          <a:bodyPr wrap="square">
            <a:spAutoFit/>
          </a:bodyPr>
          <a:lstStyle/>
          <a:p>
            <a:r>
              <a:rPr lang="en-US" sz="2400"/>
              <a:t>O en el canal de Discord:</a:t>
            </a:r>
          </a:p>
          <a:p>
            <a:r>
              <a:rPr lang="en-US" sz="2400">
                <a:cs typeface="Segoe UI"/>
                <a:hlinkClick r:id="rId4"/>
              </a:rPr>
              <a:t>https://aka.ms/agentshack/discord</a:t>
            </a:r>
            <a:endParaRPr lang="en-US" sz="2400">
              <a:cs typeface="Segoe UI"/>
            </a:endParaRPr>
          </a:p>
          <a:p>
            <a:endParaRPr lang="en-US" sz="2400"/>
          </a:p>
          <a:p>
            <a:endParaRPr lang="en-US" sz="2400"/>
          </a:p>
        </p:txBody>
      </p:sp>
    </p:spTree>
    <p:extLst>
      <p:ext uri="{BB962C8B-B14F-4D97-AF65-F5344CB8AC3E}">
        <p14:creationId xmlns:p14="http://schemas.microsoft.com/office/powerpoint/2010/main" val="983183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A3031-A694-FE98-A30F-D88D4E612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A5058-2DF5-1E78-D504-B50692005670}"/>
              </a:ext>
            </a:extLst>
          </p:cNvPr>
          <p:cNvSpPr>
            <a:spLocks noGrp="1"/>
          </p:cNvSpPr>
          <p:nvPr>
            <p:ph type="title"/>
          </p:nvPr>
        </p:nvSpPr>
        <p:spPr>
          <a:xfrm>
            <a:off x="585215" y="2839324"/>
            <a:ext cx="11805567" cy="692497"/>
          </a:xfrm>
        </p:spPr>
        <p:txBody>
          <a:bodyPr/>
          <a:lstStyle/>
          <a:p>
            <a:r>
              <a:rPr lang="en-US" sz="5000"/>
              <a:t>Agents 101</a:t>
            </a:r>
          </a:p>
        </p:txBody>
      </p:sp>
    </p:spTree>
    <p:extLst>
      <p:ext uri="{BB962C8B-B14F-4D97-AF65-F5344CB8AC3E}">
        <p14:creationId xmlns:p14="http://schemas.microsoft.com/office/powerpoint/2010/main" val="63256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0" y="1216022"/>
            <a:ext cx="8499021" cy="1865319"/>
          </a:xfrm>
          <a:prstGeom prst="rect">
            <a:avLst/>
          </a:prstGeom>
        </p:spPr>
        <p:txBody>
          <a:bodyPr wrap="square" lIns="0" tIns="0" rIns="0" bIns="0" rtlCol="0" anchor="t">
            <a:spAutoFit/>
          </a:bodyPr>
          <a:lstStyle/>
          <a:p>
            <a:pPr algn="ctr">
              <a:lnSpc>
                <a:spcPts val="15488"/>
              </a:lnSpc>
              <a:spcBef>
                <a:spcPct val="0"/>
              </a:spcBef>
            </a:pPr>
            <a:r>
              <a:rPr lang="en-US" sz="11063">
                <a:solidFill>
                  <a:srgbClr val="227CE8"/>
                </a:solidFill>
                <a:latin typeface="League Spartan"/>
                <a:ea typeface="League Spartan"/>
                <a:cs typeface="League Spartan"/>
                <a:sym typeface="League Spartan"/>
              </a:rPr>
              <a:t>Agentes de IA</a:t>
            </a:r>
          </a:p>
        </p:txBody>
      </p:sp>
      <p:sp>
        <p:nvSpPr>
          <p:cNvPr id="4" name="TextBox 4"/>
          <p:cNvSpPr txBox="1"/>
          <p:nvPr/>
        </p:nvSpPr>
        <p:spPr>
          <a:xfrm>
            <a:off x="822464" y="2821923"/>
            <a:ext cx="6666490" cy="666657"/>
          </a:xfrm>
          <a:prstGeom prst="rect">
            <a:avLst/>
          </a:prstGeom>
        </p:spPr>
        <p:txBody>
          <a:bodyPr wrap="square" lIns="0" tIns="0" rIns="0" bIns="0" rtlCol="0" anchor="t">
            <a:spAutoFit/>
          </a:bodyPr>
          <a:lstStyle/>
          <a:p>
            <a:pPr algn="ctr">
              <a:lnSpc>
                <a:spcPts val="5360"/>
              </a:lnSpc>
              <a:spcBef>
                <a:spcPct val="0"/>
              </a:spcBef>
            </a:pPr>
            <a:r>
              <a:rPr lang="en-US" sz="3828">
                <a:solidFill>
                  <a:srgbClr val="F152F9"/>
                </a:solidFill>
                <a:latin typeface="Poppins"/>
                <a:ea typeface="Poppins"/>
                <a:cs typeface="Poppins"/>
                <a:sym typeface="Poppins"/>
              </a:rPr>
              <a:t>Para principiantes</a:t>
            </a:r>
          </a:p>
        </p:txBody>
      </p:sp>
      <p:grpSp>
        <p:nvGrpSpPr>
          <p:cNvPr id="5" name="Group 5"/>
          <p:cNvGrpSpPr/>
          <p:nvPr/>
        </p:nvGrpSpPr>
        <p:grpSpPr>
          <a:xfrm>
            <a:off x="4535123" y="213261"/>
            <a:ext cx="3312625" cy="1199160"/>
            <a:chOff x="0" y="0"/>
            <a:chExt cx="1820992" cy="406400"/>
          </a:xfrm>
        </p:grpSpPr>
        <p:sp>
          <p:nvSpPr>
            <p:cNvPr id="6" name="Freeform 6"/>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7" name="TextBox 7"/>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8" name="Group 8"/>
          <p:cNvGrpSpPr/>
          <p:nvPr/>
        </p:nvGrpSpPr>
        <p:grpSpPr>
          <a:xfrm>
            <a:off x="8572192" y="213261"/>
            <a:ext cx="3312625" cy="739295"/>
            <a:chOff x="0" y="0"/>
            <a:chExt cx="1820992" cy="406400"/>
          </a:xfrm>
        </p:grpSpPr>
        <p:sp>
          <p:nvSpPr>
            <p:cNvPr id="9" name="Freeform 9"/>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10" name="TextBox 10"/>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1" name="Group 11"/>
          <p:cNvGrpSpPr/>
          <p:nvPr/>
        </p:nvGrpSpPr>
        <p:grpSpPr>
          <a:xfrm>
            <a:off x="8572192" y="1412420"/>
            <a:ext cx="3312625" cy="1064178"/>
            <a:chOff x="0" y="-97756"/>
            <a:chExt cx="1820992" cy="584992"/>
          </a:xfrm>
        </p:grpSpPr>
        <p:sp>
          <p:nvSpPr>
            <p:cNvPr id="12" name="Freeform 12"/>
            <p:cNvSpPr/>
            <p:nvPr/>
          </p:nvSpPr>
          <p:spPr>
            <a:xfrm>
              <a:off x="0" y="-97756"/>
              <a:ext cx="1820992" cy="584992"/>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13" name="TextBox 13"/>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4" name="Group 14"/>
          <p:cNvGrpSpPr/>
          <p:nvPr/>
        </p:nvGrpSpPr>
        <p:grpSpPr>
          <a:xfrm>
            <a:off x="8572192" y="2851633"/>
            <a:ext cx="3312625" cy="739295"/>
            <a:chOff x="0" y="0"/>
            <a:chExt cx="1820992" cy="406400"/>
          </a:xfrm>
        </p:grpSpPr>
        <p:sp>
          <p:nvSpPr>
            <p:cNvPr id="15" name="Freeform 15"/>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16" name="TextBox 16"/>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7" name="Group 17"/>
          <p:cNvGrpSpPr/>
          <p:nvPr/>
        </p:nvGrpSpPr>
        <p:grpSpPr>
          <a:xfrm>
            <a:off x="6413875" y="3902555"/>
            <a:ext cx="3312625" cy="739295"/>
            <a:chOff x="0" y="0"/>
            <a:chExt cx="1820992" cy="406400"/>
          </a:xfrm>
        </p:grpSpPr>
        <p:sp>
          <p:nvSpPr>
            <p:cNvPr id="18" name="Freeform 18"/>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19" name="TextBox 19"/>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0" name="Group 20"/>
          <p:cNvGrpSpPr/>
          <p:nvPr/>
        </p:nvGrpSpPr>
        <p:grpSpPr>
          <a:xfrm>
            <a:off x="8572192" y="5063257"/>
            <a:ext cx="3312625" cy="739295"/>
            <a:chOff x="0" y="0"/>
            <a:chExt cx="1820992" cy="406400"/>
          </a:xfrm>
        </p:grpSpPr>
        <p:sp>
          <p:nvSpPr>
            <p:cNvPr id="21" name="Freeform 21"/>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22" name="TextBox 22"/>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3" name="Group 23"/>
          <p:cNvGrpSpPr/>
          <p:nvPr/>
        </p:nvGrpSpPr>
        <p:grpSpPr>
          <a:xfrm>
            <a:off x="2518391" y="3902555"/>
            <a:ext cx="3312625" cy="739295"/>
            <a:chOff x="0" y="0"/>
            <a:chExt cx="1820992" cy="406400"/>
          </a:xfrm>
        </p:grpSpPr>
        <p:sp>
          <p:nvSpPr>
            <p:cNvPr id="24" name="Freeform 24"/>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25" name="TextBox 25"/>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6" name="Group 26"/>
          <p:cNvGrpSpPr/>
          <p:nvPr/>
        </p:nvGrpSpPr>
        <p:grpSpPr>
          <a:xfrm>
            <a:off x="498054" y="213261"/>
            <a:ext cx="3312625" cy="1199160"/>
            <a:chOff x="0" y="0"/>
            <a:chExt cx="1820992" cy="406400"/>
          </a:xfrm>
        </p:grpSpPr>
        <p:sp>
          <p:nvSpPr>
            <p:cNvPr id="27" name="Freeform 27"/>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28" name="TextBox 28"/>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9" name="Group 29"/>
          <p:cNvGrpSpPr/>
          <p:nvPr/>
        </p:nvGrpSpPr>
        <p:grpSpPr>
          <a:xfrm>
            <a:off x="4831710" y="5063257"/>
            <a:ext cx="3312625" cy="739295"/>
            <a:chOff x="0" y="0"/>
            <a:chExt cx="1820992" cy="406400"/>
          </a:xfrm>
        </p:grpSpPr>
        <p:sp>
          <p:nvSpPr>
            <p:cNvPr id="30" name="Freeform 30"/>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31" name="TextBox 31"/>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32" name="Group 32"/>
          <p:cNvGrpSpPr/>
          <p:nvPr/>
        </p:nvGrpSpPr>
        <p:grpSpPr>
          <a:xfrm>
            <a:off x="862078" y="5063257"/>
            <a:ext cx="3312625" cy="739295"/>
            <a:chOff x="0" y="0"/>
            <a:chExt cx="1820992" cy="406400"/>
          </a:xfrm>
        </p:grpSpPr>
        <p:sp>
          <p:nvSpPr>
            <p:cNvPr id="33" name="Freeform 33"/>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34" name="TextBox 34"/>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sp>
        <p:nvSpPr>
          <p:cNvPr id="35" name="TextBox 35"/>
          <p:cNvSpPr txBox="1"/>
          <p:nvPr/>
        </p:nvSpPr>
        <p:spPr>
          <a:xfrm>
            <a:off x="498081" y="5963845"/>
            <a:ext cx="11486655" cy="683392"/>
          </a:xfrm>
          <a:prstGeom prst="rect">
            <a:avLst/>
          </a:prstGeom>
        </p:spPr>
        <p:txBody>
          <a:bodyPr wrap="square" lIns="0" tIns="0" rIns="0" bIns="0" rtlCol="0" anchor="t">
            <a:spAutoFit/>
          </a:bodyPr>
          <a:lstStyle/>
          <a:p>
            <a:pPr algn="ctr">
              <a:lnSpc>
                <a:spcPts val="6229"/>
              </a:lnSpc>
            </a:pPr>
            <a:r>
              <a:rPr lang="en-US" sz="3000">
                <a:solidFill>
                  <a:schemeClr val="accent1"/>
                </a:solidFill>
                <a:ea typeface="Canva Sans Bold"/>
                <a:cs typeface="Canva Sans Bold"/>
                <a:sym typeface="Canva Sans Bold"/>
                <a:hlinkClick r:id="rId3">
                  <a:extLst>
                    <a:ext uri="{A12FA001-AC4F-418D-AE19-62706E023703}">
                      <ahyp:hlinkClr xmlns:ahyp="http://schemas.microsoft.com/office/drawing/2018/hyperlinkcolor" val="tx"/>
                    </a:ext>
                  </a:extLst>
                </a:hlinkClick>
              </a:rPr>
              <a:t>aka.ms/ai-agents-beginners</a:t>
            </a:r>
            <a:endParaRPr lang="en-US" sz="3000">
              <a:solidFill>
                <a:schemeClr val="accent1"/>
              </a:solidFill>
              <a:ea typeface="Canva Sans Bold"/>
              <a:cs typeface="Canva Sans Bold"/>
              <a:sym typeface="Canva Sans Bold"/>
            </a:endParaRPr>
          </a:p>
        </p:txBody>
      </p:sp>
      <p:sp>
        <p:nvSpPr>
          <p:cNvPr id="36" name="TextBox 36"/>
          <p:cNvSpPr txBox="1"/>
          <p:nvPr/>
        </p:nvSpPr>
        <p:spPr>
          <a:xfrm>
            <a:off x="824288" y="288449"/>
            <a:ext cx="2637369" cy="1008096"/>
          </a:xfrm>
          <a:prstGeom prst="rect">
            <a:avLst/>
          </a:prstGeom>
        </p:spPr>
        <p:txBody>
          <a:bodyPr wrap="square" lIns="0" tIns="0" rIns="0" bIns="0" rtlCol="0" anchor="t">
            <a:spAutoFit/>
          </a:bodyPr>
          <a:lstStyle/>
          <a:p>
            <a:pPr algn="ctr">
              <a:lnSpc>
                <a:spcPts val="4019"/>
              </a:lnSpc>
              <a:spcBef>
                <a:spcPct val="0"/>
              </a:spcBef>
            </a:pPr>
            <a:r>
              <a:rPr lang="en-US" sz="2870">
                <a:solidFill>
                  <a:srgbClr val="FFFFFF"/>
                </a:solidFill>
                <a:latin typeface="Poppins"/>
                <a:ea typeface="Poppins"/>
                <a:cs typeface="Poppins"/>
                <a:sym typeface="Poppins"/>
              </a:rPr>
              <a:t>Introducción a los agentes</a:t>
            </a:r>
          </a:p>
        </p:txBody>
      </p:sp>
      <p:sp>
        <p:nvSpPr>
          <p:cNvPr id="37" name="TextBox 37"/>
          <p:cNvSpPr txBox="1"/>
          <p:nvPr/>
        </p:nvSpPr>
        <p:spPr>
          <a:xfrm>
            <a:off x="4742068" y="360490"/>
            <a:ext cx="2898735" cy="756874"/>
          </a:xfrm>
          <a:prstGeom prst="rect">
            <a:avLst/>
          </a:prstGeom>
        </p:spPr>
        <p:txBody>
          <a:bodyPr lIns="0" tIns="0" rIns="0" bIns="0" rtlCol="0" anchor="t">
            <a:spAutoFit/>
          </a:bodyPr>
          <a:lstStyle/>
          <a:p>
            <a:pPr algn="ctr">
              <a:lnSpc>
                <a:spcPts val="3043"/>
              </a:lnSpc>
              <a:spcBef>
                <a:spcPct val="0"/>
              </a:spcBef>
            </a:pPr>
            <a:r>
              <a:rPr lang="en-US" sz="2173">
                <a:solidFill>
                  <a:srgbClr val="FFFFFF"/>
                </a:solidFill>
                <a:latin typeface="Poppins"/>
                <a:ea typeface="Poppins"/>
                <a:cs typeface="Poppins"/>
                <a:sym typeface="Poppins"/>
              </a:rPr>
              <a:t>Frameworks</a:t>
            </a:r>
          </a:p>
          <a:p>
            <a:pPr algn="ctr">
              <a:lnSpc>
                <a:spcPts val="3043"/>
              </a:lnSpc>
              <a:spcBef>
                <a:spcPct val="0"/>
              </a:spcBef>
            </a:pPr>
            <a:r>
              <a:rPr lang="en-US" sz="2173">
                <a:solidFill>
                  <a:srgbClr val="FFFFFF"/>
                </a:solidFill>
                <a:latin typeface="Poppins"/>
                <a:ea typeface="Poppins"/>
                <a:cs typeface="Poppins"/>
                <a:sym typeface="Poppins"/>
              </a:rPr>
              <a:t>de agentes de IA</a:t>
            </a:r>
          </a:p>
        </p:txBody>
      </p:sp>
      <p:sp>
        <p:nvSpPr>
          <p:cNvPr id="38" name="TextBox 38"/>
          <p:cNvSpPr txBox="1"/>
          <p:nvPr/>
        </p:nvSpPr>
        <p:spPr>
          <a:xfrm>
            <a:off x="8669398" y="366774"/>
            <a:ext cx="3118212" cy="372153"/>
          </a:xfrm>
          <a:prstGeom prst="rect">
            <a:avLst/>
          </a:prstGeom>
        </p:spPr>
        <p:txBody>
          <a:bodyPr lIns="0" tIns="0" rIns="0" bIns="0" rtlCol="0" anchor="t">
            <a:spAutoFit/>
          </a:bodyPr>
          <a:lstStyle/>
          <a:p>
            <a:pPr algn="ctr">
              <a:lnSpc>
                <a:spcPts val="3043"/>
              </a:lnSpc>
              <a:spcBef>
                <a:spcPct val="0"/>
              </a:spcBef>
            </a:pPr>
            <a:r>
              <a:rPr lang="en-US" sz="2173">
                <a:solidFill>
                  <a:srgbClr val="FFFFFF"/>
                </a:solidFill>
                <a:latin typeface="Poppins"/>
                <a:ea typeface="Poppins"/>
                <a:cs typeface="Poppins"/>
                <a:sym typeface="Poppins"/>
              </a:rPr>
              <a:t>Patrones de diseño</a:t>
            </a:r>
          </a:p>
        </p:txBody>
      </p:sp>
      <p:sp>
        <p:nvSpPr>
          <p:cNvPr id="39" name="TextBox 39"/>
          <p:cNvSpPr txBox="1"/>
          <p:nvPr/>
        </p:nvSpPr>
        <p:spPr>
          <a:xfrm>
            <a:off x="8311417" y="1424930"/>
            <a:ext cx="3834175" cy="933204"/>
          </a:xfrm>
          <a:prstGeom prst="rect">
            <a:avLst/>
          </a:prstGeom>
        </p:spPr>
        <p:txBody>
          <a:bodyPr lIns="0" tIns="0" rIns="0" bIns="0" rtlCol="0" anchor="t">
            <a:spAutoFit/>
          </a:bodyPr>
          <a:lstStyle/>
          <a:p>
            <a:pPr algn="ctr">
              <a:lnSpc>
                <a:spcPts val="3742"/>
              </a:lnSpc>
              <a:spcBef>
                <a:spcPct val="0"/>
              </a:spcBef>
            </a:pPr>
            <a:r>
              <a:rPr lang="en-US" sz="2673">
                <a:solidFill>
                  <a:srgbClr val="FFFFFF"/>
                </a:solidFill>
                <a:latin typeface="Poppins"/>
                <a:ea typeface="Poppins"/>
                <a:cs typeface="Poppins"/>
                <a:sym typeface="Poppins"/>
              </a:rPr>
              <a:t>Uso de</a:t>
            </a:r>
          </a:p>
          <a:p>
            <a:pPr algn="ctr">
              <a:lnSpc>
                <a:spcPts val="3742"/>
              </a:lnSpc>
              <a:spcBef>
                <a:spcPct val="0"/>
              </a:spcBef>
            </a:pPr>
            <a:r>
              <a:rPr lang="en-US" sz="2673">
                <a:solidFill>
                  <a:srgbClr val="FFFFFF"/>
                </a:solidFill>
                <a:latin typeface="Poppins"/>
                <a:ea typeface="Poppins"/>
                <a:cs typeface="Poppins"/>
                <a:sym typeface="Poppins"/>
              </a:rPr>
              <a:t>herramientas</a:t>
            </a:r>
          </a:p>
        </p:txBody>
      </p:sp>
      <p:sp>
        <p:nvSpPr>
          <p:cNvPr id="40" name="TextBox 40"/>
          <p:cNvSpPr txBox="1"/>
          <p:nvPr/>
        </p:nvSpPr>
        <p:spPr>
          <a:xfrm>
            <a:off x="8311417" y="2941866"/>
            <a:ext cx="3834175" cy="458715"/>
          </a:xfrm>
          <a:prstGeom prst="rect">
            <a:avLst/>
          </a:prstGeom>
        </p:spPr>
        <p:txBody>
          <a:bodyPr lIns="0" tIns="0" rIns="0" bIns="0" rtlCol="0" anchor="t">
            <a:spAutoFit/>
          </a:bodyPr>
          <a:lstStyle/>
          <a:p>
            <a:pPr algn="ctr">
              <a:lnSpc>
                <a:spcPts val="3742"/>
              </a:lnSpc>
              <a:spcBef>
                <a:spcPct val="0"/>
              </a:spcBef>
            </a:pPr>
            <a:r>
              <a:rPr lang="en-US" sz="2673">
                <a:solidFill>
                  <a:srgbClr val="FFFFFF"/>
                </a:solidFill>
                <a:latin typeface="Poppins"/>
                <a:ea typeface="Poppins"/>
                <a:cs typeface="Poppins"/>
                <a:sym typeface="Poppins"/>
              </a:rPr>
              <a:t>Agentic RAG</a:t>
            </a:r>
          </a:p>
        </p:txBody>
      </p:sp>
      <p:sp>
        <p:nvSpPr>
          <p:cNvPr id="41" name="TextBox 41"/>
          <p:cNvSpPr txBox="1"/>
          <p:nvPr/>
        </p:nvSpPr>
        <p:spPr>
          <a:xfrm>
            <a:off x="2789448" y="4102205"/>
            <a:ext cx="2770509" cy="344325"/>
          </a:xfrm>
          <a:prstGeom prst="rect">
            <a:avLst/>
          </a:prstGeom>
        </p:spPr>
        <p:txBody>
          <a:bodyPr lIns="0" tIns="0" rIns="0" bIns="0" rtlCol="0" anchor="t">
            <a:spAutoFit/>
          </a:bodyPr>
          <a:lstStyle/>
          <a:p>
            <a:pPr algn="ctr">
              <a:lnSpc>
                <a:spcPts val="2703"/>
              </a:lnSpc>
            </a:pPr>
            <a:r>
              <a:rPr lang="en-US" sz="2200">
                <a:solidFill>
                  <a:srgbClr val="FFFFFF"/>
                </a:solidFill>
                <a:latin typeface="Poppins"/>
                <a:ea typeface="Poppins"/>
                <a:cs typeface="Poppins"/>
                <a:sym typeface="Poppins"/>
              </a:rPr>
              <a:t>Fiabilidad</a:t>
            </a:r>
          </a:p>
        </p:txBody>
      </p:sp>
      <p:sp>
        <p:nvSpPr>
          <p:cNvPr id="42" name="TextBox 42"/>
          <p:cNvSpPr txBox="1"/>
          <p:nvPr/>
        </p:nvSpPr>
        <p:spPr>
          <a:xfrm>
            <a:off x="6684932" y="4099277"/>
            <a:ext cx="2770509" cy="344325"/>
          </a:xfrm>
          <a:prstGeom prst="rect">
            <a:avLst/>
          </a:prstGeom>
        </p:spPr>
        <p:txBody>
          <a:bodyPr lIns="0" tIns="0" rIns="0" bIns="0" rtlCol="0" anchor="t">
            <a:spAutoFit/>
          </a:bodyPr>
          <a:lstStyle/>
          <a:p>
            <a:pPr algn="ctr">
              <a:lnSpc>
                <a:spcPts val="2703"/>
              </a:lnSpc>
            </a:pPr>
            <a:r>
              <a:rPr lang="en-US" sz="2200">
                <a:solidFill>
                  <a:srgbClr val="FFFFFF"/>
                </a:solidFill>
                <a:latin typeface="Poppins"/>
                <a:ea typeface="Poppins"/>
                <a:cs typeface="Poppins"/>
                <a:sym typeface="Poppins"/>
              </a:rPr>
              <a:t>Planificación</a:t>
            </a:r>
          </a:p>
        </p:txBody>
      </p:sp>
      <p:sp>
        <p:nvSpPr>
          <p:cNvPr id="43" name="TextBox 43"/>
          <p:cNvSpPr txBox="1"/>
          <p:nvPr/>
        </p:nvSpPr>
        <p:spPr>
          <a:xfrm>
            <a:off x="1009437" y="5180784"/>
            <a:ext cx="2950582" cy="419217"/>
          </a:xfrm>
          <a:prstGeom prst="rect">
            <a:avLst/>
          </a:prstGeom>
        </p:spPr>
        <p:txBody>
          <a:bodyPr lIns="0" tIns="0" rIns="0" bIns="0" rtlCol="0" anchor="t">
            <a:spAutoFit/>
          </a:bodyPr>
          <a:lstStyle/>
          <a:p>
            <a:pPr algn="ctr">
              <a:lnSpc>
                <a:spcPts val="3357"/>
              </a:lnSpc>
              <a:spcBef>
                <a:spcPct val="0"/>
              </a:spcBef>
            </a:pPr>
            <a:r>
              <a:rPr lang="en-US" sz="2397">
                <a:solidFill>
                  <a:srgbClr val="FFFFFF"/>
                </a:solidFill>
                <a:latin typeface="Poppins"/>
                <a:ea typeface="Poppins"/>
                <a:cs typeface="Poppins"/>
                <a:sym typeface="Poppins"/>
              </a:rPr>
              <a:t>Multi-agentes</a:t>
            </a:r>
          </a:p>
        </p:txBody>
      </p:sp>
      <p:sp>
        <p:nvSpPr>
          <p:cNvPr id="44" name="TextBox 44"/>
          <p:cNvSpPr txBox="1"/>
          <p:nvPr/>
        </p:nvSpPr>
        <p:spPr>
          <a:xfrm>
            <a:off x="5012732" y="5180784"/>
            <a:ext cx="2950582" cy="419217"/>
          </a:xfrm>
          <a:prstGeom prst="rect">
            <a:avLst/>
          </a:prstGeom>
        </p:spPr>
        <p:txBody>
          <a:bodyPr lIns="0" tIns="0" rIns="0" bIns="0" rtlCol="0" anchor="t">
            <a:spAutoFit/>
          </a:bodyPr>
          <a:lstStyle/>
          <a:p>
            <a:pPr algn="ctr">
              <a:lnSpc>
                <a:spcPts val="3357"/>
              </a:lnSpc>
              <a:spcBef>
                <a:spcPct val="0"/>
              </a:spcBef>
            </a:pPr>
            <a:r>
              <a:rPr lang="en-US" sz="2397">
                <a:solidFill>
                  <a:srgbClr val="FFFFFF"/>
                </a:solidFill>
                <a:latin typeface="Poppins"/>
                <a:ea typeface="Poppins"/>
                <a:cs typeface="Poppins"/>
                <a:sym typeface="Poppins"/>
              </a:rPr>
              <a:t>Metacognición</a:t>
            </a:r>
          </a:p>
        </p:txBody>
      </p:sp>
      <p:sp>
        <p:nvSpPr>
          <p:cNvPr id="45" name="TextBox 45"/>
          <p:cNvSpPr txBox="1"/>
          <p:nvPr/>
        </p:nvSpPr>
        <p:spPr>
          <a:xfrm>
            <a:off x="9022265" y="5060950"/>
            <a:ext cx="2412479" cy="681340"/>
          </a:xfrm>
          <a:prstGeom prst="rect">
            <a:avLst/>
          </a:prstGeom>
        </p:spPr>
        <p:txBody>
          <a:bodyPr lIns="0" tIns="0" rIns="0" bIns="0" rtlCol="0" anchor="t">
            <a:spAutoFit/>
          </a:bodyPr>
          <a:lstStyle/>
          <a:p>
            <a:pPr algn="ctr">
              <a:lnSpc>
                <a:spcPts val="2745"/>
              </a:lnSpc>
            </a:pPr>
            <a:r>
              <a:rPr lang="en-US" sz="1960">
                <a:solidFill>
                  <a:srgbClr val="FFFFFF"/>
                </a:solidFill>
                <a:latin typeface="Poppins"/>
                <a:ea typeface="Poppins"/>
                <a:cs typeface="Poppins"/>
                <a:sym typeface="Poppins"/>
              </a:rPr>
              <a:t>Agentes en</a:t>
            </a:r>
          </a:p>
          <a:p>
            <a:pPr algn="ctr">
              <a:lnSpc>
                <a:spcPts val="2745"/>
              </a:lnSpc>
            </a:pPr>
            <a:r>
              <a:rPr lang="en-US" sz="1960">
                <a:solidFill>
                  <a:srgbClr val="FFFFFF"/>
                </a:solidFill>
                <a:latin typeface="Poppins"/>
                <a:ea typeface="Poppins"/>
                <a:cs typeface="Poppins"/>
                <a:sym typeface="Poppins"/>
              </a:rPr>
              <a:t>Producción</a:t>
            </a:r>
          </a:p>
        </p:txBody>
      </p:sp>
    </p:spTree>
  </p:cSld>
  <p:clrMapOvr>
    <a:masterClrMapping/>
  </p:clrMapOvr>
  <p:transition>
    <p:fade/>
  </p:transition>
</p:sld>
</file>

<file path=ppt/theme/theme1.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1289A688703948BA568FE7D6272F05" ma:contentTypeVersion="14" ma:contentTypeDescription="Create a new document." ma:contentTypeScope="" ma:versionID="8ff5385ff33dc96ff4fa0f9e2057ffcd">
  <xsd:schema xmlns:xsd="http://www.w3.org/2001/XMLSchema" xmlns:xs="http://www.w3.org/2001/XMLSchema" xmlns:p="http://schemas.microsoft.com/office/2006/metadata/properties" xmlns:ns1="http://schemas.microsoft.com/sharepoint/v3" xmlns:ns2="e07b9560-82cc-4f3d-aea9-44c6277445fd" xmlns:ns3="9480bc8b-5f12-413b-ace7-9c780deae2d0" targetNamespace="http://schemas.microsoft.com/office/2006/metadata/properties" ma:root="true" ma:fieldsID="f25df9bbde38ff3d4363ffd29e4309ad" ns1:_="" ns2:_="" ns3:_="">
    <xsd:import namespace="http://schemas.microsoft.com/sharepoint/v3"/>
    <xsd:import namespace="e07b9560-82cc-4f3d-aea9-44c6277445fd"/>
    <xsd:import namespace="9480bc8b-5f12-413b-ace7-9c780deae2d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b9560-82cc-4f3d-aea9-44c6277445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80bc8b-5f12-413b-ace7-9c780deae2d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0159883-c163-4ac0-ac0d-c4ae7a123867}" ma:internalName="TaxCatchAll" ma:showField="CatchAllData" ma:web="9480bc8b-5f12-413b-ace7-9c780deae2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07b9560-82cc-4f3d-aea9-44c6277445fd">
      <Terms xmlns="http://schemas.microsoft.com/office/infopath/2007/PartnerControls"/>
    </lcf76f155ced4ddcb4097134ff3c332f>
    <TaxCatchAll xmlns="9480bc8b-5f12-413b-ace7-9c780deae2d0" xsi:nil="true"/>
  </documentManagement>
</p:properties>
</file>

<file path=customXml/itemProps1.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2.xml><?xml version="1.0" encoding="utf-8"?>
<ds:datastoreItem xmlns:ds="http://schemas.openxmlformats.org/officeDocument/2006/customXml" ds:itemID="{3749CD0F-939F-43A3-ACD6-E1FE68103385}">
  <ds:schemaRefs>
    <ds:schemaRef ds:uri="9480bc8b-5f12-413b-ace7-9c780deae2d0"/>
    <ds:schemaRef ds:uri="e07b9560-82cc-4f3d-aea9-44c6277445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6433F3D-D6EB-404B-A6A4-2834F1FD1D65}">
  <ds:schemaRefs>
    <ds:schemaRef ds:uri="http://schemas.microsoft.com/office/infopath/2007/PartnerControls"/>
    <ds:schemaRef ds:uri="http://purl.org/dc/dcmitype/"/>
    <ds:schemaRef ds:uri="http://purl.org/dc/terms/"/>
    <ds:schemaRef ds:uri="http://purl.org/dc/elements/1.1/"/>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 ds:uri="http://schemas.microsoft.com/sharepoint/v3"/>
    <ds:schemaRef ds:uri="9480bc8b-5f12-413b-ace7-9c780deae2d0"/>
    <ds:schemaRef ds:uri="e07b9560-82cc-4f3d-aea9-44c6277445f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4324</TotalTime>
  <Words>4827</Words>
  <Application>Microsoft Macintosh PowerPoint</Application>
  <PresentationFormat>Widescreen</PresentationFormat>
  <Paragraphs>757</Paragraphs>
  <Slides>49</Slides>
  <Notes>33</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49</vt:i4>
      </vt:variant>
    </vt:vector>
  </HeadingPairs>
  <TitlesOfParts>
    <vt:vector size="71" baseType="lpstr">
      <vt:lpstr>-apple-system</vt:lpstr>
      <vt:lpstr>-webkit-standard</vt:lpstr>
      <vt:lpstr>Aptos</vt:lpstr>
      <vt:lpstr>Arial</vt:lpstr>
      <vt:lpstr>Calibri</vt:lpstr>
      <vt:lpstr>Canva Sans Bold</vt:lpstr>
      <vt:lpstr>Consolas</vt:lpstr>
      <vt:lpstr>League Spartan</vt:lpstr>
      <vt:lpstr>Menlo</vt:lpstr>
      <vt:lpstr>Open Sans Bold</vt:lpstr>
      <vt:lpstr>Poppins</vt:lpstr>
      <vt:lpstr>Poppins Bold</vt:lpstr>
      <vt:lpstr>Roboto</vt:lpstr>
      <vt:lpstr>Segoe Sans Display</vt:lpstr>
      <vt:lpstr>Segoe Sans Text</vt:lpstr>
      <vt:lpstr>Segoe Sans Text Semibold</vt:lpstr>
      <vt:lpstr>Segoe UI</vt:lpstr>
      <vt:lpstr>Segoe UI Semibold</vt:lpstr>
      <vt:lpstr>Segoe UI Semibold (Headings)</vt:lpstr>
      <vt:lpstr>Segoe UI Semilight</vt:lpstr>
      <vt:lpstr>Wingdings</vt:lpstr>
      <vt:lpstr>AI Agents Hack Template Light Mode</vt:lpstr>
      <vt:lpstr>Hackathon de agentes de IA</vt:lpstr>
      <vt:lpstr>¡Cuatro semanas de aprendizaje!</vt:lpstr>
      <vt:lpstr>Transmisiones en vivo en cuatro idiomas</vt:lpstr>
      <vt:lpstr>Premios 🏆</vt:lpstr>
      <vt:lpstr>Registro</vt:lpstr>
      <vt:lpstr>Proceso de envío</vt:lpstr>
      <vt:lpstr>Preguntas??</vt:lpstr>
      <vt:lpstr>Agents 101</vt:lpstr>
      <vt:lpstr>PowerPoint Presentation</vt:lpstr>
      <vt:lpstr>¿Qué puedes construir?</vt:lpstr>
      <vt:lpstr>Demo:  Contoso Creative Writer </vt:lpstr>
      <vt:lpstr>Demo: Asistencia bancaria</vt:lpstr>
      <vt:lpstr>¿Qué es un agente de IA?</vt:lpstr>
      <vt:lpstr>Un agente de IA es una entidad de software semiautónoma que aprovecha grandes modelos de lenguaje para realizar tareas específicas a través del lenguaje natural.</vt:lpstr>
      <vt:lpstr>PowerPoint Presentation</vt:lpstr>
      <vt:lpstr>¿Cuándo utilizar  agentes de IA?</vt:lpstr>
      <vt:lpstr>¿Cuándo utilizar agentes de IA?</vt:lpstr>
      <vt:lpstr>Ejemplo de agente Asistencia del centro de llamadas</vt:lpstr>
      <vt:lpstr>¿Cómo empezar a crear agentes de IA?</vt:lpstr>
      <vt:lpstr>Herramientas para construir tu primer agente</vt:lpstr>
      <vt:lpstr>PowerPoint Presentation</vt:lpstr>
      <vt:lpstr>Pero ¿cómo se crean  buenos agentes de IA?</vt:lpstr>
      <vt:lpstr>Principios de diseño de agentes</vt:lpstr>
      <vt:lpstr>¿Qué son los  patrones de diseño  para agentes de IA?</vt:lpstr>
      <vt:lpstr>PowerPoint Presentation</vt:lpstr>
      <vt:lpstr>Uso de herramientas en Agentic RAG</vt:lpstr>
      <vt:lpstr>Model Context Protocol</vt:lpstr>
      <vt:lpstr>Construyendo  agentes de IA confiables</vt:lpstr>
      <vt:lpstr>Estrutura de mensagem do sistema</vt:lpstr>
      <vt:lpstr>Interacción con humanos ("Human-in-the-loop")</vt:lpstr>
      <vt:lpstr>PowerPoint Presentation</vt:lpstr>
      <vt:lpstr>Consejos para crear agentes de IA</vt:lpstr>
      <vt:lpstr>¡Es muy divertido!</vt:lpstr>
      <vt:lpstr>¡Pero puede ser muy difícil!</vt:lpstr>
      <vt:lpstr>¡No te rindas!</vt:lpstr>
      <vt:lpstr>PowerPoint Presentation</vt:lpstr>
      <vt:lpstr>Construyendo un agente con tecnologías de Microsoft</vt:lpstr>
      <vt:lpstr>Componentes del agente</vt:lpstr>
      <vt:lpstr>Opciones de LLM</vt:lpstr>
      <vt:lpstr>Azure AI Agents Service</vt:lpstr>
      <vt:lpstr>Orquestadores de Microsoft</vt:lpstr>
      <vt:lpstr>Orquestadores de código abierto </vt:lpstr>
      <vt:lpstr>Almacenes de datos</vt:lpstr>
      <vt:lpstr>Data stores (SQL)</vt:lpstr>
      <vt:lpstr>¿Dónde alojar el agente?</vt:lpstr>
      <vt:lpstr>Agentes de Microsoft 365 Copilot</vt:lpstr>
      <vt:lpstr>Agentes en la nube de Azure</vt:lpstr>
      <vt:lpstr>Próximos pasos</vt:lpstr>
      <vt:lpstr>Hackathon de agentes de IA: Próximos pasos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Pamela Fox</cp:lastModifiedBy>
  <cp:revision>3</cp:revision>
  <dcterms:created xsi:type="dcterms:W3CDTF">2024-08-07T00:36:26Z</dcterms:created>
  <dcterms:modified xsi:type="dcterms:W3CDTF">2025-04-08T17:11:44Z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0x010100831289A688703948BA568FE7D6272F05</vt:lpwstr>
  </property>
  <property fmtid="{D5CDD505-2E9C-101B-9397-08002B2CF9AE}" pid="3" name="MediaServiceImageTags">
    <vt:lpwstr/>
  </property>
</Properties>
</file>